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handoutMasterIdLst>
    <p:handoutMasterId r:id="rId13"/>
  </p:handoutMasterIdLst>
  <p:sldIdLst>
    <p:sldId id="264" r:id="rId2"/>
    <p:sldId id="265" r:id="rId3"/>
    <p:sldId id="266" r:id="rId4"/>
    <p:sldId id="267" r:id="rId5"/>
    <p:sldId id="268" r:id="rId6"/>
    <p:sldId id="269" r:id="rId7"/>
    <p:sldId id="270" r:id="rId8"/>
    <p:sldId id="271" r:id="rId9"/>
    <p:sldId id="272" r:id="rId10"/>
    <p:sldId id="273" r:id="rId11"/>
    <p:sldId id="262" r:id="rId12"/>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rgbClr val="001C3D"/>
        </a:solidFill>
        <a:latin typeface="Verdana" charset="0"/>
        <a:ea typeface="ＭＳ Ｐゴシック" charset="-128"/>
        <a:cs typeface="+mn-cs"/>
      </a:defRPr>
    </a:lvl1pPr>
    <a:lvl2pPr marL="457200" algn="l" rtl="0" eaLnBrk="0" fontAlgn="base" hangingPunct="0">
      <a:spcBef>
        <a:spcPct val="0"/>
      </a:spcBef>
      <a:spcAft>
        <a:spcPct val="0"/>
      </a:spcAft>
      <a:defRPr sz="3200" kern="1200">
        <a:solidFill>
          <a:srgbClr val="001C3D"/>
        </a:solidFill>
        <a:latin typeface="Verdana" charset="0"/>
        <a:ea typeface="ＭＳ Ｐゴシック" charset="-128"/>
        <a:cs typeface="+mn-cs"/>
      </a:defRPr>
    </a:lvl2pPr>
    <a:lvl3pPr marL="914400" algn="l" rtl="0" eaLnBrk="0" fontAlgn="base" hangingPunct="0">
      <a:spcBef>
        <a:spcPct val="0"/>
      </a:spcBef>
      <a:spcAft>
        <a:spcPct val="0"/>
      </a:spcAft>
      <a:defRPr sz="3200" kern="1200">
        <a:solidFill>
          <a:srgbClr val="001C3D"/>
        </a:solidFill>
        <a:latin typeface="Verdana" charset="0"/>
        <a:ea typeface="ＭＳ Ｐゴシック" charset="-128"/>
        <a:cs typeface="+mn-cs"/>
      </a:defRPr>
    </a:lvl3pPr>
    <a:lvl4pPr marL="1371600" algn="l" rtl="0" eaLnBrk="0" fontAlgn="base" hangingPunct="0">
      <a:spcBef>
        <a:spcPct val="0"/>
      </a:spcBef>
      <a:spcAft>
        <a:spcPct val="0"/>
      </a:spcAft>
      <a:defRPr sz="3200" kern="1200">
        <a:solidFill>
          <a:srgbClr val="001C3D"/>
        </a:solidFill>
        <a:latin typeface="Verdana" charset="0"/>
        <a:ea typeface="ＭＳ Ｐゴシック" charset="-128"/>
        <a:cs typeface="+mn-cs"/>
      </a:defRPr>
    </a:lvl4pPr>
    <a:lvl5pPr marL="1828800" algn="l" rtl="0" eaLnBrk="0" fontAlgn="base" hangingPunct="0">
      <a:spcBef>
        <a:spcPct val="0"/>
      </a:spcBef>
      <a:spcAft>
        <a:spcPct val="0"/>
      </a:spcAft>
      <a:defRPr sz="3200" kern="1200">
        <a:solidFill>
          <a:srgbClr val="001C3D"/>
        </a:solidFill>
        <a:latin typeface="Verdana" charset="0"/>
        <a:ea typeface="ＭＳ Ｐゴシック" charset="-128"/>
        <a:cs typeface="+mn-cs"/>
      </a:defRPr>
    </a:lvl5pPr>
    <a:lvl6pPr marL="2286000" algn="l" defTabSz="914400" rtl="0" eaLnBrk="1" latinLnBrk="0" hangingPunct="1">
      <a:defRPr sz="3200" kern="1200">
        <a:solidFill>
          <a:srgbClr val="001C3D"/>
        </a:solidFill>
        <a:latin typeface="Verdana" charset="0"/>
        <a:ea typeface="ＭＳ Ｐゴシック" charset="-128"/>
        <a:cs typeface="+mn-cs"/>
      </a:defRPr>
    </a:lvl6pPr>
    <a:lvl7pPr marL="2743200" algn="l" defTabSz="914400" rtl="0" eaLnBrk="1" latinLnBrk="0" hangingPunct="1">
      <a:defRPr sz="3200" kern="1200">
        <a:solidFill>
          <a:srgbClr val="001C3D"/>
        </a:solidFill>
        <a:latin typeface="Verdana" charset="0"/>
        <a:ea typeface="ＭＳ Ｐゴシック" charset="-128"/>
        <a:cs typeface="+mn-cs"/>
      </a:defRPr>
    </a:lvl7pPr>
    <a:lvl8pPr marL="3200400" algn="l" defTabSz="914400" rtl="0" eaLnBrk="1" latinLnBrk="0" hangingPunct="1">
      <a:defRPr sz="3200" kern="1200">
        <a:solidFill>
          <a:srgbClr val="001C3D"/>
        </a:solidFill>
        <a:latin typeface="Verdana" charset="0"/>
        <a:ea typeface="ＭＳ Ｐゴシック" charset="-128"/>
        <a:cs typeface="+mn-cs"/>
      </a:defRPr>
    </a:lvl8pPr>
    <a:lvl9pPr marL="3657600" algn="l" defTabSz="914400" rtl="0" eaLnBrk="1" latinLnBrk="0" hangingPunct="1">
      <a:defRPr sz="3200" kern="1200">
        <a:solidFill>
          <a:srgbClr val="001C3D"/>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3D"/>
    <a:srgbClr val="00A2D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528"/>
      </p:cViewPr>
      <p:guideLst>
        <p:guide orient="horz" pos="2112"/>
        <p:guide orient="horz" pos="3600"/>
        <p:guide orient="horz" pos="1344"/>
        <p:guide orient="horz" pos="2592"/>
        <p:guide pos="2880"/>
        <p:guide pos="192"/>
        <p:guide pos="5664"/>
        <p:guide pos="96"/>
        <p:guide pos="5472"/>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ＭＳ Ｐゴシック" charset="-128"/>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4B7E247-DC5D-4E3B-AB0C-D97E19645400}" type="datetime1">
              <a:rPr lang="nl-NL"/>
              <a:pPr/>
              <a:t>24-5-2013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cs typeface="ＭＳ Ｐゴシック" charset="-128"/>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0289F6-A323-4FF9-AB23-FF2AEFAB322C}" type="slidenum">
              <a:rPr lang="nl-NL"/>
              <a:pPr/>
              <a:t>‹nr.›</a:t>
            </a:fld>
            <a:endParaRPr lang="nl-NL"/>
          </a:p>
        </p:txBody>
      </p:sp>
    </p:spTree>
    <p:extLst>
      <p:ext uri="{BB962C8B-B14F-4D97-AF65-F5344CB8AC3E}">
        <p14:creationId xmlns:p14="http://schemas.microsoft.com/office/powerpoint/2010/main" val="14864313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62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93067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02413" y="1219200"/>
            <a:ext cx="2084387" cy="4989513"/>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349250" y="1219200"/>
            <a:ext cx="6100763" cy="4989513"/>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50086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9105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tekststijl van het model te bewerken</a:t>
            </a:r>
          </a:p>
        </p:txBody>
      </p:sp>
    </p:spTree>
    <p:extLst>
      <p:ext uri="{BB962C8B-B14F-4D97-AF65-F5344CB8AC3E}">
        <p14:creationId xmlns:p14="http://schemas.microsoft.com/office/powerpoint/2010/main" val="139154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349250" y="2093913"/>
            <a:ext cx="40925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94225" y="2093913"/>
            <a:ext cx="40925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9327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4895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Tree>
    <p:extLst>
      <p:ext uri="{BB962C8B-B14F-4D97-AF65-F5344CB8AC3E}">
        <p14:creationId xmlns:p14="http://schemas.microsoft.com/office/powerpoint/2010/main" val="360914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64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126241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79530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9250" y="1219200"/>
            <a:ext cx="8337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9250" y="2093913"/>
            <a:ext cx="83375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37" descr="UMA29156_balk_onder.gif                                        002BA636Macintosh HD                   C4E2E1E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337300"/>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p:cNvSpPr txBox="1"/>
          <p:nvPr userDrawn="1"/>
        </p:nvSpPr>
        <p:spPr>
          <a:xfrm>
            <a:off x="7772400" y="6369050"/>
            <a:ext cx="990600" cy="276225"/>
          </a:xfrm>
          <a:prstGeom prst="rect">
            <a:avLst/>
          </a:prstGeom>
          <a:noFill/>
        </p:spPr>
        <p:txBody>
          <a:bodyPr>
            <a:spAutoFit/>
          </a:bodyPr>
          <a:lstStyle>
            <a:lvl1pPr>
              <a:defRPr sz="3200">
                <a:solidFill>
                  <a:srgbClr val="001C3D"/>
                </a:solidFill>
                <a:latin typeface="Verdana" charset="0"/>
                <a:ea typeface="ＭＳ Ｐゴシック" charset="-128"/>
              </a:defRPr>
            </a:lvl1pPr>
            <a:lvl2pPr marL="37931725" indent="-37474525">
              <a:defRPr sz="3200">
                <a:solidFill>
                  <a:srgbClr val="001C3D"/>
                </a:solidFill>
                <a:latin typeface="Verdana" charset="0"/>
                <a:ea typeface="ＭＳ Ｐゴシック" charset="-128"/>
              </a:defRPr>
            </a:lvl2pPr>
            <a:lvl3pPr>
              <a:defRPr sz="3200">
                <a:solidFill>
                  <a:srgbClr val="001C3D"/>
                </a:solidFill>
                <a:latin typeface="Verdana" charset="0"/>
                <a:ea typeface="ＭＳ Ｐゴシック" charset="-128"/>
              </a:defRPr>
            </a:lvl3pPr>
            <a:lvl4pPr>
              <a:defRPr sz="3200">
                <a:solidFill>
                  <a:srgbClr val="001C3D"/>
                </a:solidFill>
                <a:latin typeface="Verdana" charset="0"/>
                <a:ea typeface="ＭＳ Ｐゴシック" charset="-128"/>
              </a:defRPr>
            </a:lvl4pPr>
            <a:lvl5pPr>
              <a:defRPr sz="3200">
                <a:solidFill>
                  <a:srgbClr val="001C3D"/>
                </a:solidFill>
                <a:latin typeface="Verdana" charset="0"/>
                <a:ea typeface="ＭＳ Ｐゴシック" charset="-128"/>
              </a:defRPr>
            </a:lvl5pPr>
            <a:lvl6pPr marL="457200" eaLnBrk="0" fontAlgn="base" hangingPunct="0">
              <a:spcBef>
                <a:spcPct val="0"/>
              </a:spcBef>
              <a:spcAft>
                <a:spcPct val="0"/>
              </a:spcAft>
              <a:defRPr sz="3200">
                <a:solidFill>
                  <a:srgbClr val="001C3D"/>
                </a:solidFill>
                <a:latin typeface="Verdana" charset="0"/>
                <a:ea typeface="ＭＳ Ｐゴシック" charset="-128"/>
              </a:defRPr>
            </a:lvl6pPr>
            <a:lvl7pPr marL="914400" eaLnBrk="0" fontAlgn="base" hangingPunct="0">
              <a:spcBef>
                <a:spcPct val="0"/>
              </a:spcBef>
              <a:spcAft>
                <a:spcPct val="0"/>
              </a:spcAft>
              <a:defRPr sz="3200">
                <a:solidFill>
                  <a:srgbClr val="001C3D"/>
                </a:solidFill>
                <a:latin typeface="Verdana" charset="0"/>
                <a:ea typeface="ＭＳ Ｐゴシック" charset="-128"/>
              </a:defRPr>
            </a:lvl7pPr>
            <a:lvl8pPr marL="1371600" eaLnBrk="0" fontAlgn="base" hangingPunct="0">
              <a:spcBef>
                <a:spcPct val="0"/>
              </a:spcBef>
              <a:spcAft>
                <a:spcPct val="0"/>
              </a:spcAft>
              <a:defRPr sz="3200">
                <a:solidFill>
                  <a:srgbClr val="001C3D"/>
                </a:solidFill>
                <a:latin typeface="Verdana" charset="0"/>
                <a:ea typeface="ＭＳ Ｐゴシック" charset="-128"/>
              </a:defRPr>
            </a:lvl8pPr>
            <a:lvl9pPr marL="1828800" eaLnBrk="0" fontAlgn="base" hangingPunct="0">
              <a:spcBef>
                <a:spcPct val="0"/>
              </a:spcBef>
              <a:spcAft>
                <a:spcPct val="0"/>
              </a:spcAft>
              <a:defRPr sz="3200">
                <a:solidFill>
                  <a:srgbClr val="001C3D"/>
                </a:solidFill>
                <a:latin typeface="Verdana" charset="0"/>
                <a:ea typeface="ＭＳ Ｐゴシック" charset="-128"/>
              </a:defRPr>
            </a:lvl9pPr>
          </a:lstStyle>
          <a:p>
            <a:pPr algn="r"/>
            <a:fld id="{05B393EF-BAE6-40EC-9528-E056130087F7}" type="slidenum">
              <a:rPr lang="nl-NL" sz="1200">
                <a:solidFill>
                  <a:schemeClr val="bg1"/>
                </a:solidFill>
              </a:rPr>
              <a:pPr algn="r"/>
              <a:t>‹nr.›</a:t>
            </a:fld>
            <a:endParaRPr lang="nl-NL"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000" b="1">
          <a:solidFill>
            <a:srgbClr val="001C3D"/>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3000" b="1">
          <a:solidFill>
            <a:srgbClr val="001C3D"/>
          </a:solidFill>
          <a:latin typeface="Verdana"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000" b="1">
          <a:solidFill>
            <a:srgbClr val="001C3D"/>
          </a:solidFill>
          <a:latin typeface="Verdana"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000" b="1">
          <a:solidFill>
            <a:srgbClr val="001C3D"/>
          </a:solidFill>
          <a:latin typeface="Verdana"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000" b="1">
          <a:solidFill>
            <a:srgbClr val="001C3D"/>
          </a:solidFill>
          <a:latin typeface="Verdana" pitchFamily="-106" charset="0"/>
          <a:ea typeface="ＭＳ Ｐゴシック" pitchFamily="-106" charset="-128"/>
          <a:cs typeface="ＭＳ Ｐゴシック" pitchFamily="-106" charset="-128"/>
        </a:defRPr>
      </a:lvl5pPr>
      <a:lvl6pPr marL="457200" algn="l" rtl="0" fontAlgn="base">
        <a:spcBef>
          <a:spcPct val="0"/>
        </a:spcBef>
        <a:spcAft>
          <a:spcPct val="0"/>
        </a:spcAft>
        <a:defRPr sz="3000" b="1">
          <a:solidFill>
            <a:srgbClr val="001C3D"/>
          </a:solidFill>
          <a:latin typeface="Verdana" pitchFamily="-106" charset="0"/>
        </a:defRPr>
      </a:lvl6pPr>
      <a:lvl7pPr marL="914400" algn="l" rtl="0" fontAlgn="base">
        <a:spcBef>
          <a:spcPct val="0"/>
        </a:spcBef>
        <a:spcAft>
          <a:spcPct val="0"/>
        </a:spcAft>
        <a:defRPr sz="3000" b="1">
          <a:solidFill>
            <a:srgbClr val="001C3D"/>
          </a:solidFill>
          <a:latin typeface="Verdana" pitchFamily="-106" charset="0"/>
        </a:defRPr>
      </a:lvl7pPr>
      <a:lvl8pPr marL="1371600" algn="l" rtl="0" fontAlgn="base">
        <a:spcBef>
          <a:spcPct val="0"/>
        </a:spcBef>
        <a:spcAft>
          <a:spcPct val="0"/>
        </a:spcAft>
        <a:defRPr sz="3000" b="1">
          <a:solidFill>
            <a:srgbClr val="001C3D"/>
          </a:solidFill>
          <a:latin typeface="Verdana" pitchFamily="-106" charset="0"/>
        </a:defRPr>
      </a:lvl8pPr>
      <a:lvl9pPr marL="1828800" algn="l" rtl="0" fontAlgn="base">
        <a:spcBef>
          <a:spcPct val="0"/>
        </a:spcBef>
        <a:spcAft>
          <a:spcPct val="0"/>
        </a:spcAft>
        <a:defRPr sz="3000" b="1">
          <a:solidFill>
            <a:srgbClr val="001C3D"/>
          </a:solidFill>
          <a:latin typeface="Verdana" pitchFamily="-106" charset="0"/>
        </a:defRPr>
      </a:lvl9pPr>
    </p:titleStyle>
    <p:bodyStyle>
      <a:lvl1pPr marL="342900" indent="-342900" algn="l" rtl="0" eaLnBrk="0" fontAlgn="base" hangingPunct="0">
        <a:spcBef>
          <a:spcPct val="20000"/>
        </a:spcBef>
        <a:spcAft>
          <a:spcPct val="0"/>
        </a:spcAft>
        <a:buChar char="•"/>
        <a:defRPr sz="3200">
          <a:solidFill>
            <a:srgbClr val="001C3D"/>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rgbClr val="001C3D"/>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rgbClr val="001C3D"/>
          </a:solidFill>
          <a:latin typeface="+mn-lt"/>
          <a:ea typeface="ＭＳ Ｐゴシック" pitchFamily="-106" charset="-128"/>
        </a:defRPr>
      </a:lvl3pPr>
      <a:lvl4pPr marL="1562100" indent="-228600" algn="l" rtl="0" eaLnBrk="0" fontAlgn="base" hangingPunct="0">
        <a:spcBef>
          <a:spcPct val="20000"/>
        </a:spcBef>
        <a:spcAft>
          <a:spcPct val="0"/>
        </a:spcAft>
        <a:buChar char="–"/>
        <a:defRPr sz="2000">
          <a:solidFill>
            <a:srgbClr val="001C3D"/>
          </a:solidFill>
          <a:latin typeface="+mn-lt"/>
          <a:ea typeface="ＭＳ Ｐゴシック" pitchFamily="-106" charset="-128"/>
        </a:defRPr>
      </a:lvl4pPr>
      <a:lvl5pPr marL="1981200" indent="-228600" algn="l" rtl="0" eaLnBrk="0" fontAlgn="base" hangingPunct="0">
        <a:spcBef>
          <a:spcPct val="20000"/>
        </a:spcBef>
        <a:spcAft>
          <a:spcPct val="0"/>
        </a:spcAft>
        <a:buChar char="»"/>
        <a:defRPr sz="2000">
          <a:solidFill>
            <a:srgbClr val="001C3D"/>
          </a:solidFill>
          <a:latin typeface="+mn-lt"/>
          <a:ea typeface="ＭＳ Ｐゴシック" pitchFamily="-106" charset="-128"/>
        </a:defRPr>
      </a:lvl5pPr>
      <a:lvl6pPr marL="2438400" indent="-228600" algn="l" rtl="0" fontAlgn="base">
        <a:spcBef>
          <a:spcPct val="20000"/>
        </a:spcBef>
        <a:spcAft>
          <a:spcPct val="0"/>
        </a:spcAft>
        <a:buChar char="»"/>
        <a:defRPr sz="2000">
          <a:solidFill>
            <a:srgbClr val="001C3D"/>
          </a:solidFill>
          <a:latin typeface="+mn-lt"/>
          <a:ea typeface="ＭＳ Ｐゴシック" pitchFamily="-106" charset="-128"/>
        </a:defRPr>
      </a:lvl6pPr>
      <a:lvl7pPr marL="2895600" indent="-228600" algn="l" rtl="0" fontAlgn="base">
        <a:spcBef>
          <a:spcPct val="20000"/>
        </a:spcBef>
        <a:spcAft>
          <a:spcPct val="0"/>
        </a:spcAft>
        <a:buChar char="»"/>
        <a:defRPr sz="2000">
          <a:solidFill>
            <a:srgbClr val="001C3D"/>
          </a:solidFill>
          <a:latin typeface="+mn-lt"/>
          <a:ea typeface="ＭＳ Ｐゴシック" pitchFamily="-106" charset="-128"/>
        </a:defRPr>
      </a:lvl7pPr>
      <a:lvl8pPr marL="3352800" indent="-228600" algn="l" rtl="0" fontAlgn="base">
        <a:spcBef>
          <a:spcPct val="20000"/>
        </a:spcBef>
        <a:spcAft>
          <a:spcPct val="0"/>
        </a:spcAft>
        <a:buChar char="»"/>
        <a:defRPr sz="2000">
          <a:solidFill>
            <a:srgbClr val="001C3D"/>
          </a:solidFill>
          <a:latin typeface="+mn-lt"/>
          <a:ea typeface="ＭＳ Ｐゴシック" pitchFamily="-106" charset="-128"/>
        </a:defRPr>
      </a:lvl8pPr>
      <a:lvl9pPr marL="3810000" indent="-228600" algn="l" rtl="0" fontAlgn="base">
        <a:spcBef>
          <a:spcPct val="20000"/>
        </a:spcBef>
        <a:spcAft>
          <a:spcPct val="0"/>
        </a:spcAft>
        <a:buChar char="»"/>
        <a:defRPr sz="2000">
          <a:solidFill>
            <a:srgbClr val="001C3D"/>
          </a:solidFill>
          <a:latin typeface="+mn-lt"/>
          <a:ea typeface="ＭＳ Ｐゴシック" pitchFamily="-106"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337550" cy="762000"/>
          </a:xfrm>
        </p:spPr>
        <p:txBody>
          <a:bodyPr/>
          <a:lstStyle/>
          <a:p>
            <a:r>
              <a:rPr lang="nl-NL" dirty="0" smtClean="0"/>
              <a:t/>
            </a:r>
            <a:br>
              <a:rPr lang="nl-NL" dirty="0" smtClean="0"/>
            </a:br>
            <a:r>
              <a:rPr lang="nl-NL" dirty="0" smtClean="0"/>
              <a:t/>
            </a:r>
            <a:br>
              <a:rPr lang="nl-NL" dirty="0" smtClean="0"/>
            </a:br>
            <a:r>
              <a:rPr lang="nl-NL" dirty="0" smtClean="0"/>
              <a:t>The Structure and Organization of </a:t>
            </a:r>
            <a:br>
              <a:rPr lang="nl-NL" dirty="0" smtClean="0"/>
            </a:br>
            <a:r>
              <a:rPr lang="nl-NL" dirty="0" smtClean="0"/>
              <a:t>EU Law in the Field of Direct Taxes</a:t>
            </a:r>
            <a:endParaRPr lang="en-GB" dirty="0"/>
          </a:p>
        </p:txBody>
      </p:sp>
      <p:sp>
        <p:nvSpPr>
          <p:cNvPr id="3" name="Content Placeholder 2"/>
          <p:cNvSpPr>
            <a:spLocks noGrp="1"/>
          </p:cNvSpPr>
          <p:nvPr>
            <p:ph idx="1"/>
          </p:nvPr>
        </p:nvSpPr>
        <p:spPr/>
        <p:txBody>
          <a:bodyPr/>
          <a:lstStyle/>
          <a:p>
            <a:endParaRPr lang="nl-NL" dirty="0" smtClean="0"/>
          </a:p>
          <a:p>
            <a:pPr>
              <a:buNone/>
            </a:pPr>
            <a:endParaRPr lang="nl-NL" dirty="0" smtClean="0"/>
          </a:p>
          <a:p>
            <a:pPr>
              <a:buNone/>
            </a:pPr>
            <a:endParaRPr lang="nl-NL" dirty="0" smtClean="0"/>
          </a:p>
          <a:p>
            <a:pPr>
              <a:buNone/>
            </a:pPr>
            <a:r>
              <a:rPr lang="nl-NL" dirty="0" smtClean="0"/>
              <a:t>Dr Marcel Schaper</a:t>
            </a:r>
          </a:p>
          <a:p>
            <a:pPr>
              <a:buNone/>
            </a:pPr>
            <a:endParaRPr lang="nl-NL" dirty="0" smtClean="0"/>
          </a:p>
          <a:p>
            <a:pPr>
              <a:buNone/>
            </a:pPr>
            <a:r>
              <a:rPr lang="nl-NL" sz="1800" dirty="0" smtClean="0"/>
              <a:t>EATLP Annual Conference 2013</a:t>
            </a:r>
          </a:p>
          <a:p>
            <a:pPr>
              <a:buNone/>
            </a:pPr>
            <a:r>
              <a:rPr lang="nl-NL" sz="1800" dirty="0" smtClean="0"/>
              <a:t>Lisbon, 1 June 2013</a:t>
            </a:r>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Thesis Summary in Four Propositions</a:t>
            </a:r>
            <a:endParaRPr lang="en-GB" dirty="0"/>
          </a:p>
        </p:txBody>
      </p:sp>
      <p:sp>
        <p:nvSpPr>
          <p:cNvPr id="3" name="Content Placeholder 2"/>
          <p:cNvSpPr>
            <a:spLocks noGrp="1"/>
          </p:cNvSpPr>
          <p:nvPr>
            <p:ph idx="1"/>
          </p:nvPr>
        </p:nvSpPr>
        <p:spPr/>
        <p:txBody>
          <a:bodyPr/>
          <a:lstStyle/>
          <a:p>
            <a:pPr marL="514350" indent="-514350">
              <a:buNone/>
            </a:pPr>
            <a:r>
              <a:rPr lang="en-GB" dirty="0" smtClean="0"/>
              <a:t>4. The need to safeguard the cohesion of the tax system is not an overriding reason of public interest, but a methodological tool to assess the suitability of tax restrictions to achieve a genuine overriding reason of public interest in a consistent and systematic manner.</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Contact</a:t>
            </a:r>
            <a:endParaRPr lang="en-GB" dirty="0"/>
          </a:p>
        </p:txBody>
      </p:sp>
      <p:sp>
        <p:nvSpPr>
          <p:cNvPr id="3" name="Content Placeholder 2"/>
          <p:cNvSpPr>
            <a:spLocks noGrp="1"/>
          </p:cNvSpPr>
          <p:nvPr>
            <p:ph idx="1"/>
          </p:nvPr>
        </p:nvSpPr>
        <p:spPr/>
        <p:txBody>
          <a:bodyPr>
            <a:normAutofit fontScale="70000" lnSpcReduction="20000"/>
          </a:bodyPr>
          <a:lstStyle/>
          <a:p>
            <a:pPr>
              <a:buNone/>
            </a:pPr>
            <a:endParaRPr lang="nl-NL" b="1" dirty="0" smtClean="0"/>
          </a:p>
          <a:p>
            <a:pPr>
              <a:buNone/>
            </a:pPr>
            <a:r>
              <a:rPr lang="nl-NL" sz="3400" b="1" dirty="0" smtClean="0"/>
              <a:t>Dr Marcel Schaper</a:t>
            </a:r>
          </a:p>
          <a:p>
            <a:pPr>
              <a:buNone/>
            </a:pPr>
            <a:r>
              <a:rPr lang="nl-NL" sz="3400" dirty="0" smtClean="0"/>
              <a:t>mgh.schaper@maastrichtuniversity.nl</a:t>
            </a:r>
          </a:p>
          <a:p>
            <a:pPr>
              <a:buNone/>
            </a:pPr>
            <a:r>
              <a:rPr lang="nl-NL" sz="3400" dirty="0" smtClean="0"/>
              <a:t>    www.linkedin.com/in/marcelschaper</a:t>
            </a:r>
          </a:p>
          <a:p>
            <a:pPr>
              <a:buNone/>
            </a:pPr>
            <a:endParaRPr lang="nl-NL" sz="3400" dirty="0" smtClean="0"/>
          </a:p>
          <a:p>
            <a:pPr>
              <a:buNone/>
            </a:pPr>
            <a:r>
              <a:rPr lang="nl-NL" sz="3400" b="1" dirty="0" smtClean="0"/>
              <a:t>Maastricht Centre </a:t>
            </a:r>
            <a:r>
              <a:rPr lang="nl-NL" sz="3400" b="1" dirty="0" err="1" smtClean="0"/>
              <a:t>for</a:t>
            </a:r>
            <a:r>
              <a:rPr lang="nl-NL" sz="3400" b="1" dirty="0" smtClean="0"/>
              <a:t> </a:t>
            </a:r>
            <a:r>
              <a:rPr lang="nl-NL" sz="3400" b="1" dirty="0" err="1" smtClean="0"/>
              <a:t>Taxation</a:t>
            </a:r>
            <a:endParaRPr lang="nl-NL" sz="3400" b="1" dirty="0" smtClean="0"/>
          </a:p>
          <a:p>
            <a:pPr>
              <a:buNone/>
            </a:pPr>
            <a:r>
              <a:rPr lang="nl-NL" sz="3400" dirty="0" smtClean="0"/>
              <a:t>www.maastrichtuniversity.nl/taxation</a:t>
            </a:r>
          </a:p>
          <a:p>
            <a:pPr>
              <a:buNone/>
            </a:pPr>
            <a:r>
              <a:rPr lang="nl-NL" sz="3400" dirty="0" smtClean="0"/>
              <a:t>    @MaasCenterTax</a:t>
            </a:r>
          </a:p>
          <a:p>
            <a:pPr>
              <a:buNone/>
            </a:pPr>
            <a:r>
              <a:rPr lang="nl-NL" sz="3100" dirty="0" smtClean="0"/>
              <a:t>     </a:t>
            </a:r>
            <a:endParaRPr lang="nl-NL" dirty="0" smtClean="0"/>
          </a:p>
          <a:p>
            <a:pPr>
              <a:buNone/>
            </a:pPr>
            <a:endParaRPr lang="nl-NL" sz="2300" i="1" dirty="0" smtClean="0">
              <a:solidFill>
                <a:srgbClr val="00A2DB"/>
              </a:solidFill>
            </a:endParaRPr>
          </a:p>
          <a:p>
            <a:pPr>
              <a:buNone/>
            </a:pPr>
            <a:r>
              <a:rPr lang="nl-NL" sz="2300" b="1" dirty="0" smtClean="0">
                <a:solidFill>
                  <a:srgbClr val="00A2DB"/>
                </a:solidFill>
              </a:rPr>
              <a:t>The Structure and Organization of EU Law in the Field of Direct Taxes </a:t>
            </a:r>
          </a:p>
          <a:p>
            <a:pPr>
              <a:buNone/>
            </a:pPr>
            <a:r>
              <a:rPr lang="nl-NL" sz="2300" dirty="0" smtClean="0"/>
              <a:t>IBFD Doctoral Series Vol. 27 | September 2013 </a:t>
            </a:r>
            <a:r>
              <a:rPr lang="nl-NL" sz="2300" dirty="0" err="1" smtClean="0"/>
              <a:t>expected</a:t>
            </a:r>
            <a:endParaRPr lang="nl-NL" sz="2300" dirty="0" smtClean="0"/>
          </a:p>
          <a:p>
            <a:pPr>
              <a:buNone/>
            </a:pPr>
            <a:r>
              <a:rPr lang="nl-NL" sz="2000" dirty="0" smtClean="0"/>
              <a:t>www.ibfd.org/IBFD-Products/Structure-and-Organization-EU-Law-Field-Direct-Taxes</a:t>
            </a:r>
            <a:r>
              <a:rPr lang="nl-NL" sz="2000" dirty="0" smtClean="0">
                <a:solidFill>
                  <a:srgbClr val="00A2DB"/>
                </a:solidFill>
              </a:rPr>
              <a:t> </a:t>
            </a:r>
            <a:endParaRPr lang="en-GB" sz="2000" dirty="0">
              <a:solidFill>
                <a:srgbClr val="00A2DB"/>
              </a:solidFill>
            </a:endParaRPr>
          </a:p>
        </p:txBody>
      </p:sp>
      <p:pic>
        <p:nvPicPr>
          <p:cNvPr id="4" name="Picture 3" descr="twotter.jpg"/>
          <p:cNvPicPr>
            <a:picLocks noChangeAspect="1"/>
          </p:cNvPicPr>
          <p:nvPr/>
        </p:nvPicPr>
        <p:blipFill>
          <a:blip r:embed="rId2" cstate="print"/>
          <a:stretch>
            <a:fillRect/>
          </a:stretch>
        </p:blipFill>
        <p:spPr>
          <a:xfrm>
            <a:off x="395536" y="4587738"/>
            <a:ext cx="304800" cy="308900"/>
          </a:xfrm>
          <a:prstGeom prst="rect">
            <a:avLst/>
          </a:prstGeom>
        </p:spPr>
      </p:pic>
      <p:pic>
        <p:nvPicPr>
          <p:cNvPr id="5" name="Picture 4" descr="in.jpg"/>
          <p:cNvPicPr>
            <a:picLocks noChangeAspect="1"/>
          </p:cNvPicPr>
          <p:nvPr/>
        </p:nvPicPr>
        <p:blipFill>
          <a:blip r:embed="rId3" cstate="print"/>
          <a:stretch>
            <a:fillRect/>
          </a:stretch>
        </p:blipFill>
        <p:spPr>
          <a:xfrm>
            <a:off x="395536" y="3143250"/>
            <a:ext cx="304800" cy="304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CJEU Cases </a:t>
            </a:r>
            <a:r>
              <a:rPr lang="nl-NL" dirty="0"/>
              <a:t>on Direct </a:t>
            </a:r>
            <a:r>
              <a:rPr lang="nl-NL" dirty="0" err="1" smtClean="0"/>
              <a:t>Taxes</a:t>
            </a:r>
            <a:r>
              <a:rPr lang="nl-NL" dirty="0" smtClean="0"/>
              <a:t> </a:t>
            </a:r>
            <a:r>
              <a:rPr lang="nl-NL" dirty="0" err="1" smtClean="0"/>
              <a:t>by</a:t>
            </a:r>
            <a:r>
              <a:rPr lang="nl-NL" dirty="0" smtClean="0"/>
              <a:t> </a:t>
            </a:r>
            <a:r>
              <a:rPr lang="nl-NL" dirty="0" err="1"/>
              <a:t>Year</a:t>
            </a:r>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8691563" cy="423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337550" cy="762000"/>
          </a:xfrm>
        </p:spPr>
        <p:txBody>
          <a:bodyPr/>
          <a:lstStyle/>
          <a:p>
            <a:r>
              <a:rPr lang="nl-NL" dirty="0" smtClean="0"/>
              <a:t>An </a:t>
            </a:r>
            <a:r>
              <a:rPr lang="nl-NL" dirty="0" err="1" smtClean="0"/>
              <a:t>Example</a:t>
            </a:r>
            <a:r>
              <a:rPr lang="nl-NL" dirty="0" smtClean="0"/>
              <a:t> of Three Cases</a:t>
            </a:r>
            <a:endParaRPr lang="en-GB" dirty="0"/>
          </a:p>
        </p:txBody>
      </p:sp>
      <p:sp>
        <p:nvSpPr>
          <p:cNvPr id="6" name="Oval 5"/>
          <p:cNvSpPr/>
          <p:nvPr/>
        </p:nvSpPr>
        <p:spPr>
          <a:xfrm>
            <a:off x="5495214" y="3620997"/>
            <a:ext cx="686544" cy="716518"/>
          </a:xfrm>
          <a:prstGeom prst="ellipse">
            <a:avLst/>
          </a:prstGeom>
          <a:solidFill>
            <a:srgbClr val="001C3D"/>
          </a:solidFill>
          <a:ln w="25400"/>
        </p:spPr>
        <p:style>
          <a:lnRef idx="3">
            <a:schemeClr val="lt1"/>
          </a:lnRef>
          <a:fillRef idx="1">
            <a:schemeClr val="accent1"/>
          </a:fillRef>
          <a:effectRef idx="1">
            <a:schemeClr val="accent1"/>
          </a:effectRef>
          <a:fontRef idx="minor">
            <a:schemeClr val="lt1"/>
          </a:fontRef>
        </p:style>
        <p:txBody>
          <a:bodyPr rtlCol="0" anchor="ctr"/>
          <a:lstStyle/>
          <a:p>
            <a:pPr algn="ctr"/>
            <a:r>
              <a:rPr lang="nl-NL" sz="3600" dirty="0" smtClean="0"/>
              <a:t>B</a:t>
            </a:r>
            <a:endParaRPr lang="en-GB" sz="3600" dirty="0"/>
          </a:p>
        </p:txBody>
      </p:sp>
      <p:cxnSp>
        <p:nvCxnSpPr>
          <p:cNvPr id="7" name="Straight Arrow Connector 6"/>
          <p:cNvCxnSpPr>
            <a:stCxn id="10" idx="4"/>
            <a:endCxn id="11" idx="0"/>
          </p:cNvCxnSpPr>
          <p:nvPr/>
        </p:nvCxnSpPr>
        <p:spPr>
          <a:xfrm>
            <a:off x="4167025" y="2924944"/>
            <a:ext cx="61189" cy="2245584"/>
          </a:xfrm>
          <a:prstGeom prst="straightConnector1">
            <a:avLst/>
          </a:prstGeom>
          <a:ln w="38100" cmpd="sng">
            <a:solidFill>
              <a:srgbClr val="00A2DB"/>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 idx="5"/>
            <a:endCxn id="6" idx="1"/>
          </p:cNvCxnSpPr>
          <p:nvPr/>
        </p:nvCxnSpPr>
        <p:spPr>
          <a:xfrm>
            <a:off x="4421612" y="2819491"/>
            <a:ext cx="1174144" cy="906438"/>
          </a:xfrm>
          <a:prstGeom prst="straightConnector1">
            <a:avLst/>
          </a:prstGeom>
          <a:ln w="38100" cmpd="sng">
            <a:solidFill>
              <a:srgbClr val="00A2DB"/>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4"/>
            <a:endCxn id="11" idx="7"/>
          </p:cNvCxnSpPr>
          <p:nvPr/>
        </p:nvCxnSpPr>
        <p:spPr>
          <a:xfrm flipH="1">
            <a:off x="4490211" y="4337515"/>
            <a:ext cx="1348275" cy="938248"/>
          </a:xfrm>
          <a:prstGeom prst="straightConnector1">
            <a:avLst/>
          </a:prstGeom>
          <a:ln w="38100" cmpd="sng">
            <a:solidFill>
              <a:srgbClr val="00A2DB"/>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806985" y="2204864"/>
            <a:ext cx="720080" cy="720080"/>
          </a:xfrm>
          <a:prstGeom prst="ellipse">
            <a:avLst/>
          </a:prstGeom>
          <a:solidFill>
            <a:srgbClr val="001C3D"/>
          </a:solidFill>
          <a:ln w="25400"/>
        </p:spPr>
        <p:style>
          <a:lnRef idx="3">
            <a:schemeClr val="lt1"/>
          </a:lnRef>
          <a:fillRef idx="1">
            <a:schemeClr val="accent1"/>
          </a:fillRef>
          <a:effectRef idx="1">
            <a:schemeClr val="accent1"/>
          </a:effectRef>
          <a:fontRef idx="minor">
            <a:schemeClr val="lt1"/>
          </a:fontRef>
        </p:style>
        <p:txBody>
          <a:bodyPr rtlCol="0" anchor="ctr"/>
          <a:lstStyle/>
          <a:p>
            <a:pPr algn="ctr"/>
            <a:r>
              <a:rPr lang="nl-NL" sz="3600" dirty="0" smtClean="0"/>
              <a:t>C</a:t>
            </a:r>
            <a:endParaRPr lang="en-GB" sz="3600" dirty="0"/>
          </a:p>
        </p:txBody>
      </p:sp>
      <p:sp>
        <p:nvSpPr>
          <p:cNvPr id="11" name="Oval 10"/>
          <p:cNvSpPr/>
          <p:nvPr/>
        </p:nvSpPr>
        <p:spPr>
          <a:xfrm>
            <a:off x="3857694" y="5170528"/>
            <a:ext cx="741040" cy="718592"/>
          </a:xfrm>
          <a:prstGeom prst="ellipse">
            <a:avLst/>
          </a:prstGeom>
          <a:solidFill>
            <a:srgbClr val="001C3D"/>
          </a:solidFill>
          <a:ln w="25400"/>
        </p:spPr>
        <p:style>
          <a:lnRef idx="3">
            <a:schemeClr val="lt1"/>
          </a:lnRef>
          <a:fillRef idx="1">
            <a:schemeClr val="accent1"/>
          </a:fillRef>
          <a:effectRef idx="1">
            <a:schemeClr val="accent1"/>
          </a:effectRef>
          <a:fontRef idx="minor">
            <a:schemeClr val="lt1"/>
          </a:fontRef>
        </p:style>
        <p:txBody>
          <a:bodyPr rtlCol="0" anchor="ctr"/>
          <a:lstStyle/>
          <a:p>
            <a:pPr algn="ctr"/>
            <a:r>
              <a:rPr lang="nl-NL" sz="4000" dirty="0" smtClean="0"/>
              <a:t>A</a:t>
            </a:r>
            <a:endParaRPr lang="en-GB"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 Network of Direct Tax Cases</a:t>
            </a:r>
            <a:endParaRPr lang="en-GB" dirty="0"/>
          </a:p>
        </p:txBody>
      </p:sp>
      <p:pic>
        <p:nvPicPr>
          <p:cNvPr id="4" name="Picture 3"/>
          <p:cNvPicPr>
            <a:picLocks noChangeAspect="1" noChangeArrowheads="1"/>
          </p:cNvPicPr>
          <p:nvPr/>
        </p:nvPicPr>
        <p:blipFill>
          <a:blip r:embed="rId2" cstate="print"/>
          <a:srcRect l="8235" t="986" r="1176"/>
          <a:stretch>
            <a:fillRect/>
          </a:stretch>
        </p:blipFill>
        <p:spPr bwMode="auto">
          <a:xfrm>
            <a:off x="179512" y="1772816"/>
            <a:ext cx="4320480" cy="437659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l="26988" t="20653" r="34400" b="35747"/>
          <a:stretch>
            <a:fillRect/>
          </a:stretch>
        </p:blipFill>
        <p:spPr bwMode="auto">
          <a:xfrm>
            <a:off x="4722837" y="1838229"/>
            <a:ext cx="3816424" cy="3993932"/>
          </a:xfrm>
          <a:prstGeom prst="ellipse">
            <a:avLst/>
          </a:prstGeom>
          <a:noFill/>
          <a:ln w="28575">
            <a:solidFill>
              <a:srgbClr val="00A2DB"/>
            </a:solidFill>
            <a:miter lim="800000"/>
            <a:headEnd/>
            <a:tailEnd/>
          </a:ln>
        </p:spPr>
      </p:pic>
      <p:sp>
        <p:nvSpPr>
          <p:cNvPr id="6" name="Oval 5"/>
          <p:cNvSpPr/>
          <p:nvPr/>
        </p:nvSpPr>
        <p:spPr bwMode="auto">
          <a:xfrm>
            <a:off x="1403648" y="2996952"/>
            <a:ext cx="1584176" cy="1512168"/>
          </a:xfrm>
          <a:prstGeom prst="ellipse">
            <a:avLst/>
          </a:prstGeom>
          <a:noFill/>
          <a:ln w="28575" cap="flat" cmpd="sng" algn="ctr">
            <a:solidFill>
              <a:srgbClr val="00A2DB"/>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rgbClr val="001C3D"/>
              </a:solidFill>
              <a:effectLst/>
              <a:latin typeface="Verdana" pitchFamily="-106" charset="0"/>
            </a:endParaRPr>
          </a:p>
        </p:txBody>
      </p:sp>
      <p:cxnSp>
        <p:nvCxnSpPr>
          <p:cNvPr id="8" name="Straight Connector 7"/>
          <p:cNvCxnSpPr>
            <a:stCxn id="6" idx="7"/>
            <a:endCxn id="5" idx="1"/>
          </p:cNvCxnSpPr>
          <p:nvPr/>
        </p:nvCxnSpPr>
        <p:spPr bwMode="auto">
          <a:xfrm flipV="1">
            <a:off x="2755827" y="2423127"/>
            <a:ext cx="2525912" cy="795277"/>
          </a:xfrm>
          <a:prstGeom prst="line">
            <a:avLst/>
          </a:prstGeom>
          <a:solidFill>
            <a:schemeClr val="accent1"/>
          </a:solidFill>
          <a:ln w="28575" cap="flat" cmpd="sng" algn="ctr">
            <a:solidFill>
              <a:srgbClr val="00A2DB"/>
            </a:solidFill>
            <a:prstDash val="solid"/>
            <a:round/>
            <a:headEnd type="none" w="med" len="med"/>
            <a:tailEnd type="none" w="med" len="med"/>
          </a:ln>
          <a:effectLst/>
        </p:spPr>
      </p:cxnSp>
      <p:cxnSp>
        <p:nvCxnSpPr>
          <p:cNvPr id="10" name="Straight Connector 9"/>
          <p:cNvCxnSpPr>
            <a:stCxn id="6" idx="5"/>
            <a:endCxn id="5" idx="3"/>
          </p:cNvCxnSpPr>
          <p:nvPr/>
        </p:nvCxnSpPr>
        <p:spPr bwMode="auto">
          <a:xfrm>
            <a:off x="2755827" y="4287668"/>
            <a:ext cx="2525912" cy="959595"/>
          </a:xfrm>
          <a:prstGeom prst="line">
            <a:avLst/>
          </a:prstGeom>
          <a:solidFill>
            <a:schemeClr val="accent1"/>
          </a:solidFill>
          <a:ln w="28575" cap="flat" cmpd="sng" algn="ctr">
            <a:solidFill>
              <a:srgbClr val="00A2DB"/>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 20 Most Important Cases</a:t>
            </a:r>
            <a:endParaRPr lang="en-GB" dirty="0"/>
          </a:p>
        </p:txBody>
      </p:sp>
      <p:pic>
        <p:nvPicPr>
          <p:cNvPr id="4" name="Picture 3"/>
          <p:cNvPicPr>
            <a:picLocks noChangeAspect="1" noChangeArrowheads="1"/>
          </p:cNvPicPr>
          <p:nvPr/>
        </p:nvPicPr>
        <p:blipFill>
          <a:blip r:embed="rId2" cstate="print"/>
          <a:srcRect l="21222" t="20932" b="26507"/>
          <a:stretch>
            <a:fillRect/>
          </a:stretch>
        </p:blipFill>
        <p:spPr bwMode="auto">
          <a:xfrm>
            <a:off x="1259632" y="1844824"/>
            <a:ext cx="6763618" cy="428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Colours are Communities</a:t>
            </a:r>
            <a:endParaRPr lang="en-GB" dirty="0"/>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531" y="1799272"/>
            <a:ext cx="4837099" cy="455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1187624" y="3034997"/>
            <a:ext cx="1319420" cy="1368152"/>
          </a:xfrm>
          <a:prstGeom prst="ellipse">
            <a:avLst/>
          </a:prstGeom>
          <a:noFill/>
          <a:ln w="28575" cap="flat" cmpd="sng" algn="ctr">
            <a:solidFill>
              <a:srgbClr val="00A2DB"/>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rgbClr val="001C3D"/>
              </a:solidFill>
              <a:effectLst/>
              <a:latin typeface="Verdana" pitchFamily="-106" charset="0"/>
            </a:endParaRPr>
          </a:p>
        </p:txBody>
      </p:sp>
      <p:cxnSp>
        <p:nvCxnSpPr>
          <p:cNvPr id="8" name="Straight Connector 7"/>
          <p:cNvCxnSpPr>
            <a:stCxn id="7" idx="7"/>
            <a:endCxn id="2050" idx="1"/>
          </p:cNvCxnSpPr>
          <p:nvPr/>
        </p:nvCxnSpPr>
        <p:spPr bwMode="auto">
          <a:xfrm flipV="1">
            <a:off x="2313819" y="2495614"/>
            <a:ext cx="1988054" cy="739744"/>
          </a:xfrm>
          <a:prstGeom prst="line">
            <a:avLst/>
          </a:prstGeom>
          <a:solidFill>
            <a:schemeClr val="accent1"/>
          </a:solidFill>
          <a:ln w="28575" cap="flat" cmpd="sng" algn="ctr">
            <a:solidFill>
              <a:srgbClr val="00A2DB"/>
            </a:solidFill>
            <a:prstDash val="solid"/>
            <a:round/>
            <a:headEnd type="none" w="med" len="med"/>
            <a:tailEnd type="none" w="med" len="med"/>
          </a:ln>
          <a:effectLst/>
        </p:spPr>
      </p:cxnSp>
      <p:cxnSp>
        <p:nvCxnSpPr>
          <p:cNvPr id="11" name="Straight Connector 10"/>
          <p:cNvCxnSpPr>
            <a:stCxn id="7" idx="5"/>
            <a:endCxn id="2050" idx="3"/>
          </p:cNvCxnSpPr>
          <p:nvPr/>
        </p:nvCxnSpPr>
        <p:spPr bwMode="auto">
          <a:xfrm>
            <a:off x="2313819" y="4202788"/>
            <a:ext cx="1988054" cy="739744"/>
          </a:xfrm>
          <a:prstGeom prst="line">
            <a:avLst/>
          </a:prstGeom>
          <a:solidFill>
            <a:schemeClr val="accent1"/>
          </a:solidFill>
          <a:ln w="28575" cap="flat" cmpd="sng" algn="ctr">
            <a:solidFill>
              <a:srgbClr val="00A2DB"/>
            </a:solidFill>
            <a:prstDash val="solid"/>
            <a:round/>
            <a:headEnd type="none" w="med" len="med"/>
            <a:tailEnd type="none" w="med" len="med"/>
          </a:ln>
          <a:effectLst/>
        </p:spPr>
      </p:cxnSp>
      <p:pic>
        <p:nvPicPr>
          <p:cNvPr id="2050" name="Picture 2"/>
          <p:cNvPicPr>
            <a:picLocks noChangeAspect="1" noChangeArrowheads="1"/>
          </p:cNvPicPr>
          <p:nvPr/>
        </p:nvPicPr>
        <p:blipFill rotWithShape="1">
          <a:blip r:embed="rId3">
            <a:lum bright="-5000" contrast="20000"/>
            <a:extLst>
              <a:ext uri="{28A0092B-C50C-407E-A947-70E740481C1C}">
                <a14:useLocalDpi xmlns:a14="http://schemas.microsoft.com/office/drawing/2010/main" val="0"/>
              </a:ext>
            </a:extLst>
          </a:blip>
          <a:srcRect l="3529" r="-141"/>
          <a:stretch/>
        </p:blipFill>
        <p:spPr bwMode="auto">
          <a:xfrm>
            <a:off x="3563888" y="1988840"/>
            <a:ext cx="5039277" cy="3460466"/>
          </a:xfrm>
          <a:prstGeom prst="ellipse">
            <a:avLst/>
          </a:prstGeom>
          <a:solidFill>
            <a:srgbClr val="FFFFFF"/>
          </a:solidFill>
          <a:ln w="28575">
            <a:solidFill>
              <a:srgbClr val="00A2DB"/>
            </a:solidFill>
            <a:miter lim="800000"/>
            <a:headEnd/>
            <a:tailEnd/>
          </a:ln>
          <a:effectLst/>
        </p:spPr>
      </p:pic>
      <p:sp>
        <p:nvSpPr>
          <p:cNvPr id="26" name="TextBox 25"/>
          <p:cNvSpPr txBox="1"/>
          <p:nvPr/>
        </p:nvSpPr>
        <p:spPr>
          <a:xfrm>
            <a:off x="4427342" y="5589240"/>
            <a:ext cx="3312368" cy="400110"/>
          </a:xfrm>
          <a:prstGeom prst="rect">
            <a:avLst/>
          </a:prstGeom>
          <a:noFill/>
        </p:spPr>
        <p:txBody>
          <a:bodyPr wrap="square" rtlCol="0">
            <a:spAutoFit/>
          </a:bodyPr>
          <a:lstStyle/>
          <a:p>
            <a:pPr algn="ctr"/>
            <a:r>
              <a:rPr lang="nl-NL" sz="2000" b="1" dirty="0" smtClean="0"/>
              <a:t>Community 1</a:t>
            </a:r>
            <a:endParaRPr lang="nl-NL"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Thesis Summary in Four Propositions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A functional subsystem of EU law with a cohesive structure and a legally meaningful self-organisation has emerged from the case law of the Court of Justice of the European Union in the field of direct taxes.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Thesis Summary in Four Propositions</a:t>
            </a:r>
            <a:endParaRPr lang="en-GB" dirty="0"/>
          </a:p>
        </p:txBody>
      </p:sp>
      <p:sp>
        <p:nvSpPr>
          <p:cNvPr id="3" name="Content Placeholder 2"/>
          <p:cNvSpPr>
            <a:spLocks noGrp="1"/>
          </p:cNvSpPr>
          <p:nvPr>
            <p:ph idx="1"/>
          </p:nvPr>
        </p:nvSpPr>
        <p:spPr/>
        <p:txBody>
          <a:bodyPr/>
          <a:lstStyle/>
          <a:p>
            <a:pPr marL="514350" indent="-514350">
              <a:buSzPts val="3200"/>
              <a:buNone/>
            </a:pPr>
            <a:r>
              <a:rPr lang="en-GB" dirty="0" smtClean="0"/>
              <a:t>2. Absent Union action, the Treaty on the Functioning of the EU cannot deny Member States the competence to impose taxes on economic activities carried out in national territory, if that competence is exercised in a consistent and systematic manner. </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Thesis Summary in Four Propositions</a:t>
            </a:r>
            <a:endParaRPr lang="en-GB" dirty="0"/>
          </a:p>
        </p:txBody>
      </p:sp>
      <p:sp>
        <p:nvSpPr>
          <p:cNvPr id="3" name="Content Placeholder 2"/>
          <p:cNvSpPr>
            <a:spLocks noGrp="1"/>
          </p:cNvSpPr>
          <p:nvPr>
            <p:ph idx="1"/>
          </p:nvPr>
        </p:nvSpPr>
        <p:spPr/>
        <p:txBody>
          <a:bodyPr/>
          <a:lstStyle/>
          <a:p>
            <a:pPr marL="514350" indent="-514350">
              <a:buSzPts val="3200"/>
              <a:buNone/>
            </a:pPr>
            <a:r>
              <a:rPr lang="en-GB" dirty="0" smtClean="0"/>
              <a:t>3. The need to safeguard the balanced allocation of the power to impose tax between the Member States cannot be distinguished, on a higher level of abstraction, from the need to prevent tax avoidance and tax evasion. </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001C3D"/>
            </a:solidFill>
            <a:effectLst/>
            <a:latin typeface="Verdana"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001C3D"/>
            </a:solidFill>
            <a:effectLst/>
            <a:latin typeface="Verdana"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TotalTime>
  <Words>273</Words>
  <Application>Microsoft Office PowerPoint</Application>
  <PresentationFormat>Diavoorstelling (4:3)</PresentationFormat>
  <Paragraphs>39</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Blank Presentation</vt:lpstr>
      <vt:lpstr>  The Structure and Organization of  EU Law in the Field of Direct Taxes</vt:lpstr>
      <vt:lpstr>CJEU Cases on Direct Taxes by Year</vt:lpstr>
      <vt:lpstr>An Example of Three Cases</vt:lpstr>
      <vt:lpstr>The Network of Direct Tax Cases</vt:lpstr>
      <vt:lpstr>The 20 Most Important Cases</vt:lpstr>
      <vt:lpstr>Colours are Communities</vt:lpstr>
      <vt:lpstr>Thesis Summary in Four Propositions</vt:lpstr>
      <vt:lpstr>Thesis Summary in Four Propositions</vt:lpstr>
      <vt:lpstr>Thesis Summary in Four Propositions</vt:lpstr>
      <vt:lpstr>Thesis Summary in Four Propositions</vt:lpstr>
      <vt:lpstr>Contact</vt:lpstr>
    </vt:vector>
  </TitlesOfParts>
  <Company>vormgeversassociatie hoog-keppel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Vormgeversassociatie / Sjoerd Kulsdom</dc:creator>
  <cp:lastModifiedBy>Kristy</cp:lastModifiedBy>
  <cp:revision>91</cp:revision>
  <dcterms:created xsi:type="dcterms:W3CDTF">2007-05-08T09:02:05Z</dcterms:created>
  <dcterms:modified xsi:type="dcterms:W3CDTF">2013-05-24T15:48:14Z</dcterms:modified>
</cp:coreProperties>
</file>