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9"/>
  </p:notesMasterIdLst>
  <p:sldIdLst>
    <p:sldId id="256" r:id="rId3"/>
    <p:sldId id="271" r:id="rId4"/>
    <p:sldId id="272" r:id="rId5"/>
    <p:sldId id="273" r:id="rId6"/>
    <p:sldId id="274" r:id="rId7"/>
    <p:sldId id="275" r:id="rId8"/>
    <p:sldId id="277" r:id="rId9"/>
    <p:sldId id="287" r:id="rId10"/>
    <p:sldId id="279" r:id="rId11"/>
    <p:sldId id="285" r:id="rId12"/>
    <p:sldId id="280" r:id="rId13"/>
    <p:sldId id="281" r:id="rId14"/>
    <p:sldId id="282" r:id="rId15"/>
    <p:sldId id="286" r:id="rId16"/>
    <p:sldId id="283" r:id="rId17"/>
    <p:sldId id="284" r:id="rId18"/>
  </p:sldIdLst>
  <p:sldSz cx="8640763" cy="6480175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97">
          <p15:clr>
            <a:srgbClr val="A4A3A4"/>
          </p15:clr>
        </p15:guide>
        <p15:guide id="2" orient="horz" pos="136">
          <p15:clr>
            <a:srgbClr val="A4A3A4"/>
          </p15:clr>
        </p15:guide>
        <p15:guide id="3" orient="horz" pos="295">
          <p15:clr>
            <a:srgbClr val="A4A3A4"/>
          </p15:clr>
        </p15:guide>
        <p15:guide id="4" orient="horz" pos="1111">
          <p15:clr>
            <a:srgbClr val="A4A3A4"/>
          </p15:clr>
        </p15:guide>
        <p15:guide id="5" orient="horz" pos="1156">
          <p15:clr>
            <a:srgbClr val="A4A3A4"/>
          </p15:clr>
        </p15:guide>
        <p15:guide id="6" orient="horz" pos="3946">
          <p15:clr>
            <a:srgbClr val="A4A3A4"/>
          </p15:clr>
        </p15:guide>
        <p15:guide id="7" pos="2676">
          <p15:clr>
            <a:srgbClr val="A4A3A4"/>
          </p15:clr>
        </p15:guide>
        <p15:guide id="8" pos="2766">
          <p15:clr>
            <a:srgbClr val="A4A3A4"/>
          </p15:clr>
        </p15:guide>
        <p15:guide id="9" pos="5306">
          <p15:clr>
            <a:srgbClr val="A4A3A4"/>
          </p15:clr>
        </p15:guide>
        <p15:guide id="10" pos="1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70" autoAdjust="0"/>
    <p:restoredTop sz="94660"/>
  </p:normalViewPr>
  <p:slideViewPr>
    <p:cSldViewPr>
      <p:cViewPr>
        <p:scale>
          <a:sx n="49" d="100"/>
          <a:sy n="49" d="100"/>
        </p:scale>
        <p:origin x="-1200" y="6"/>
      </p:cViewPr>
      <p:guideLst>
        <p:guide orient="horz" pos="3697"/>
        <p:guide orient="horz" pos="136"/>
        <p:guide orient="horz" pos="295"/>
        <p:guide orient="horz" pos="1111"/>
        <p:guide orient="horz" pos="1156"/>
        <p:guide orient="horz" pos="3946"/>
        <p:guide pos="2676"/>
        <p:guide pos="2766"/>
        <p:guide pos="5306"/>
        <p:guide pos="1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B7536C6-ACEE-4857-9FDF-131439D34E27}" type="datetimeFigureOut">
              <a:rPr lang="de-DE" altLang="de-DE"/>
              <a:pPr/>
              <a:t>27.05.2014</a:t>
            </a:fld>
            <a:endParaRPr lang="de-DE" alt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5DC8147-BBE1-4F97-8A24-05FFB3E6E1E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0822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platzhalter 1"/>
          <p:cNvSpPr>
            <a:spLocks noGrp="1"/>
          </p:cNvSpPr>
          <p:nvPr>
            <p:ph type="ctrTitle"/>
          </p:nvPr>
        </p:nvSpPr>
        <p:spPr>
          <a:xfrm>
            <a:off x="215900" y="1738313"/>
            <a:ext cx="8207375" cy="469900"/>
          </a:xfrm>
        </p:spPr>
        <p:txBody>
          <a:bodyPr>
            <a:spAutoFit/>
          </a:bodyPr>
          <a:lstStyle>
            <a:lvl1pPr>
              <a:lnSpc>
                <a:spcPts val="3700"/>
              </a:lnSpc>
              <a:defRPr sz="3100" smtClean="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18435" name="Textplatzhalter 2"/>
          <p:cNvSpPr>
            <a:spLocks noGrp="1"/>
          </p:cNvSpPr>
          <p:nvPr>
            <p:ph type="subTitle" idx="1"/>
          </p:nvPr>
        </p:nvSpPr>
        <p:spPr>
          <a:xfrm>
            <a:off x="215900" y="5292725"/>
            <a:ext cx="8207375" cy="34925"/>
          </a:xfrm>
        </p:spPr>
        <p:txBody>
          <a:bodyPr/>
          <a:lstStyle>
            <a:lvl1pPr>
              <a:defRPr sz="1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215900" y="458788"/>
            <a:ext cx="2663825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863600">
              <a:lnSpc>
                <a:spcPts val="2900"/>
              </a:lnSpc>
              <a:defRPr sz="2200" b="1"/>
            </a:lvl1pPr>
          </a:lstStyle>
          <a:p>
            <a:fld id="{C12076B9-2966-4F1A-8941-6264DFE90BA2}" type="datetime1">
              <a:rPr lang="de-DE" altLang="de-DE"/>
              <a:pPr/>
              <a:t>27.05.2014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92838" y="6084888"/>
            <a:ext cx="2230437" cy="17938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5BD66FE-F091-4C84-9E1D-9097E8AFE4E0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8442" name="Picture 10" descr="UniHei_Logo_4C_smal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5900"/>
            <a:ext cx="17272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423E9-C8A4-40FF-A156-A8A52AFFE4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626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FD3C5-6290-42FA-B55C-4AB740BA1A8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442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BC84-1806-4D15-9EE5-E23B120DC70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2602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215900" y="6084888"/>
            <a:ext cx="5472113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>
          <a:xfrm>
            <a:off x="6192838" y="6119813"/>
            <a:ext cx="2230437" cy="144462"/>
          </a:xfrm>
        </p:spPr>
        <p:txBody>
          <a:bodyPr/>
          <a:lstStyle>
            <a:lvl1pPr>
              <a:defRPr/>
            </a:lvl1pPr>
          </a:lstStyle>
          <a:p>
            <a:fld id="{A26DF600-0FFE-42C2-ACA1-0272943049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8444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215900" y="6084888"/>
            <a:ext cx="5757863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229350" y="6084888"/>
            <a:ext cx="2193925" cy="179387"/>
          </a:xfrm>
        </p:spPr>
        <p:txBody>
          <a:bodyPr/>
          <a:lstStyle>
            <a:lvl1pPr>
              <a:defRPr/>
            </a:lvl1pPr>
          </a:lstStyle>
          <a:p>
            <a:fld id="{100293FD-7D07-414B-AA2B-28370DDE8AF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15900" y="1739900"/>
            <a:ext cx="820737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700"/>
              </a:lnSpc>
              <a:defRPr sz="31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131081" name="Textplatzhalter 2"/>
          <p:cNvSpPr>
            <a:spLocks noGrp="1"/>
          </p:cNvSpPr>
          <p:nvPr>
            <p:ph type="subTitle" idx="1"/>
          </p:nvPr>
        </p:nvSpPr>
        <p:spPr>
          <a:xfrm>
            <a:off x="215900" y="5292725"/>
            <a:ext cx="8207375" cy="349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pic>
        <p:nvPicPr>
          <p:cNvPr id="131082" name="Picture 10" descr="UniHei_Logo_4C_smal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5900"/>
            <a:ext cx="17272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725" y="344488"/>
            <a:ext cx="7453313" cy="125253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D89B61-B87A-4E64-8EE6-FC12D6ED99E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83054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963" y="1616075"/>
            <a:ext cx="7453312" cy="26955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8963" y="4337050"/>
            <a:ext cx="7453312" cy="14176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21113C-0FAF-45BE-8FD3-979E7F1EAF7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336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725" y="344488"/>
            <a:ext cx="7453313" cy="125253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763713"/>
            <a:ext cx="4027488" cy="41052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95788" y="1763713"/>
            <a:ext cx="4027487" cy="41052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B129D-7F53-4AB8-B91C-60761C48274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3904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313" y="344488"/>
            <a:ext cx="7453312" cy="125253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5313" y="1589088"/>
            <a:ext cx="3656012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5313" y="2366963"/>
            <a:ext cx="3656012" cy="34813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375150" y="1589088"/>
            <a:ext cx="367347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375150" y="2366963"/>
            <a:ext cx="3673475" cy="34813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BCFBB-C90A-4010-8BA5-636C122554F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7819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725" y="344488"/>
            <a:ext cx="7453313" cy="125253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49657E-CA55-442F-96B1-2B5D2ECECAB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939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D7607-3EC5-4E5E-A64A-D453F95392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1737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A56952-6306-42AC-A4A8-FE56DBFC144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5097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313" y="431800"/>
            <a:ext cx="2786062" cy="1512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73475" y="933450"/>
            <a:ext cx="4375150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5313" y="1944688"/>
            <a:ext cx="2786062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3CAE6F-C795-405C-B913-2C486B8DC7E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10110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313" y="431800"/>
            <a:ext cx="2786062" cy="1512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673475" y="933450"/>
            <a:ext cx="4375150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5313" y="1944688"/>
            <a:ext cx="2786062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753AAC-4585-4641-A21F-A142D2A23D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1160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725" y="344488"/>
            <a:ext cx="7453313" cy="125253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79D508-FEE1-4840-BB46-BDF0A150F65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3882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72225" y="344488"/>
            <a:ext cx="2051050" cy="55245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" y="344488"/>
            <a:ext cx="6003925" cy="55245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79D0BA-8547-4185-B63F-E3C99A36BB8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055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9644C-EC7B-4962-B118-391312D247F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508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6B218-38B1-417D-A7A3-80A817AA5C2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355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3A5F0-C83B-48AC-A26D-8AC2495E24E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987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28467-627E-43B7-8BD1-EF14081E08E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2574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E0A76-9D3D-4675-B39D-84E50A9D27D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167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>
          <a:xfrm>
            <a:off x="714375" y="1000125"/>
            <a:ext cx="3714749" cy="2285999"/>
          </a:xfrm>
        </p:spPr>
        <p:txBody>
          <a:bodyPr lIns="91440" tIns="45720" rIns="91440" bIns="45720" rtlCol="0">
            <a:normAutofit/>
          </a:bodyPr>
          <a:lstStyle/>
          <a:p>
            <a:pPr lvl="0"/>
            <a:endParaRPr lang="de-DE" noProof="0" smtClean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786314" y="1000125"/>
            <a:ext cx="3714776" cy="2285999"/>
          </a:xfrm>
        </p:spPr>
        <p:txBody>
          <a:bodyPr lIns="91440" tIns="45720" rIns="91440" bIns="45720" rtlCol="0">
            <a:normAutofit/>
          </a:bodyPr>
          <a:lstStyle/>
          <a:p>
            <a:pPr lvl="0"/>
            <a:endParaRPr lang="de-DE" noProof="0" smtClean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714348" y="3643314"/>
            <a:ext cx="3714750" cy="2286000"/>
          </a:xfrm>
        </p:spPr>
        <p:txBody>
          <a:bodyPr lIns="91440" tIns="45720" rIns="91440" bIns="45720" rtlCol="0">
            <a:normAutofit/>
          </a:bodyPr>
          <a:lstStyle/>
          <a:p>
            <a:pPr lvl="0"/>
            <a:endParaRPr lang="de-DE" noProof="0" smtClean="0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6"/>
          </p:nvPr>
        </p:nvSpPr>
        <p:spPr>
          <a:xfrm>
            <a:off x="4786314" y="3643314"/>
            <a:ext cx="3714749" cy="2285999"/>
          </a:xfrm>
        </p:spPr>
        <p:txBody>
          <a:bodyPr lIns="91440" tIns="45720" rIns="91440" bIns="45720" rtlCol="0">
            <a:normAutofit/>
          </a:bodyPr>
          <a:lstStyle/>
          <a:p>
            <a:pPr lvl="0"/>
            <a:endParaRPr lang="de-DE" noProof="0" smtClean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B09FB-3CB2-40B4-918F-FFE28D4FC1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23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83FC5-BC44-4584-A27E-3878A00A548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7926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215900" y="468313"/>
            <a:ext cx="60134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15900" y="1763713"/>
            <a:ext cx="82073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63600">
              <a:defRPr sz="800"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800"/>
            </a:lvl1pPr>
          </a:lstStyle>
          <a:p>
            <a:fld id="{3BF7D240-1FBE-43FF-9064-D925D78021E5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034" name="Picture 10" descr="UniHei_Logo_4C_small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5900"/>
            <a:ext cx="17272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86" r:id="rId13"/>
  </p:sldLayoutIdLst>
  <p:hf hdr="0" dt="0"/>
  <p:txStyles>
    <p:titleStyle>
      <a:lvl1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2pPr>
      <a:lvl3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3pPr>
      <a:lvl4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4pPr>
      <a:lvl5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863600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222250" indent="-220663" algn="l" defTabSz="863600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428625" indent="-204788" algn="l" defTabSz="863600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650875" indent="-220663" algn="l" defTabSz="863600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868363" indent="-215900" algn="l" defTabSz="863600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763713"/>
            <a:ext cx="82073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5900" y="6084888"/>
            <a:ext cx="5472113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63600">
              <a:defRPr sz="800"/>
            </a:lvl1pPr>
          </a:lstStyle>
          <a:p>
            <a:r>
              <a:rPr lang="de-DE" altLang="de-DE"/>
              <a:t>Institut / Thema / Verantwortliche(r) / Position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92838" y="6119813"/>
            <a:ext cx="2230437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800"/>
            </a:lvl1pPr>
          </a:lstStyle>
          <a:p>
            <a:fld id="{338AD639-3175-4ECF-9B49-E6CC0BD6250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15900" y="468313"/>
            <a:ext cx="59404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63600" eaLnBrk="0" hangingPunct="0">
              <a:lnSpc>
                <a:spcPts val="2900"/>
              </a:lnSpc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863600" eaLnBrk="0" hangingPunct="0">
              <a:lnSpc>
                <a:spcPts val="2900"/>
              </a:lnSpc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863600" eaLnBrk="0" hangingPunct="0">
              <a:lnSpc>
                <a:spcPts val="2900"/>
              </a:lnSpc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863600" eaLnBrk="0" hangingPunct="0">
              <a:lnSpc>
                <a:spcPts val="2900"/>
              </a:lnSpc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863600" eaLnBrk="0" hangingPunct="0">
              <a:lnSpc>
                <a:spcPts val="2900"/>
              </a:lnSpc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defTabSz="8636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defTabSz="8636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defTabSz="8636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defTabSz="8636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/>
              <a:t>Inhaltsverzeichnis</a:t>
            </a:r>
          </a:p>
        </p:txBody>
      </p:sp>
      <p:pic>
        <p:nvPicPr>
          <p:cNvPr id="60425" name="Picture 9" descr="UniHei_Logo_4C_smal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5900"/>
            <a:ext cx="17272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863600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47650" indent="-247650" algn="l" defTabSz="863600" rtl="0" eaLnBrk="0" fontAlgn="base" hangingPunct="0">
        <a:lnSpc>
          <a:spcPts val="2100"/>
        </a:lnSpc>
        <a:spcBef>
          <a:spcPts val="4200"/>
        </a:spcBef>
        <a:spcAft>
          <a:spcPts val="2100"/>
        </a:spcAft>
        <a:buFont typeface="Arial" panose="020B0604020202020204" pitchFamily="34" charset="0"/>
        <a:buAutoNum type="arabicPeriod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260475" indent="-206375" algn="l" defTabSz="863600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AutoNum type="arabicPeriod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831975" indent="-211138" algn="l" defTabSz="863600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AutoNum type="arabicPeriod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2187575" indent="-206375" algn="l" defTabSz="863600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AutoNum type="arabicPeriod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6350" indent="-207963" algn="l" defTabSz="863600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AutoNum type="arabicPeriod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4D618A-20BE-4493-BE56-655AFE560108}" type="datetime1">
              <a:rPr lang="de-DE" altLang="de-DE"/>
              <a:pPr/>
              <a:t>27.05.2014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altLang="de-DE" dirty="0" smtClean="0"/>
              <a:t>Institute </a:t>
            </a:r>
            <a:r>
              <a:rPr lang="de-DE" altLang="de-DE" dirty="0" err="1" smtClean="0"/>
              <a:t>for</a:t>
            </a:r>
            <a:r>
              <a:rPr lang="de-DE" altLang="de-DE" dirty="0" smtClean="0"/>
              <a:t> Finance and Tax Law, Dr. Matthias Valta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1D676CA-78D8-4F30-BA84-0A541115C4D8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53250" name="Rectangle 2"/>
          <p:cNvSpPr>
            <a:spLocks noGrp="1"/>
          </p:cNvSpPr>
          <p:nvPr>
            <p:ph type="ctrTitle"/>
          </p:nvPr>
        </p:nvSpPr>
        <p:spPr>
          <a:xfrm>
            <a:off x="215900" y="1763713"/>
            <a:ext cx="8207375" cy="1897955"/>
          </a:xfrm>
        </p:spPr>
        <p:txBody>
          <a:bodyPr/>
          <a:lstStyle/>
          <a:p>
            <a:r>
              <a:rPr lang="da-DK" sz="3200" dirty="0">
                <a:cs typeface="Conduit ITC Medium"/>
              </a:rPr>
              <a:t>International Tax Law between </a:t>
            </a:r>
            <a:br>
              <a:rPr lang="da-DK" sz="3200" dirty="0">
                <a:cs typeface="Conduit ITC Medium"/>
              </a:rPr>
            </a:br>
            <a:r>
              <a:rPr lang="da-DK" sz="3200" dirty="0">
                <a:cs typeface="Conduit ITC Medium"/>
              </a:rPr>
              <a:t>efficiency, equity and development </a:t>
            </a:r>
            <a:r>
              <a:rPr lang="da-DK" sz="3200" dirty="0" smtClean="0">
                <a:cs typeface="Conduit ITC Medium"/>
              </a:rPr>
              <a:t>aid</a:t>
            </a:r>
            <a:br>
              <a:rPr lang="da-DK" sz="3200" dirty="0" smtClean="0">
                <a:cs typeface="Conduit ITC Medium"/>
              </a:rPr>
            </a:br>
            <a:r>
              <a:rPr lang="da-DK" sz="1600" dirty="0" smtClean="0">
                <a:cs typeface="Conduit ITC Medium"/>
              </a:rPr>
              <a:t>Short presentation EATLP Conference Istanbul 2014</a:t>
            </a:r>
            <a:br>
              <a:rPr lang="da-DK" sz="1600" dirty="0" smtClean="0">
                <a:cs typeface="Conduit ITC Medium"/>
              </a:rPr>
            </a:br>
            <a:r>
              <a:rPr lang="da-DK" sz="1600" i="1" dirty="0" smtClean="0">
                <a:cs typeface="Conduit ITC Medium"/>
              </a:rPr>
              <a:t>Matthias Valta</a:t>
            </a:r>
            <a:endParaRPr lang="de-DE" altLang="de-DE" i="1" dirty="0"/>
          </a:p>
        </p:txBody>
      </p:sp>
      <p:sp>
        <p:nvSpPr>
          <p:cNvPr id="53251" name="Rectangle 3"/>
          <p:cNvSpPr>
            <a:spLocks noGrp="1"/>
          </p:cNvSpPr>
          <p:nvPr>
            <p:ph type="subTitle" idx="1"/>
          </p:nvPr>
        </p:nvSpPr>
        <p:spPr>
          <a:xfrm>
            <a:off x="1293813" y="5797550"/>
            <a:ext cx="6049962" cy="71438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3</a:t>
            </a:r>
            <a:r>
              <a:rPr lang="de-DE" altLang="de-DE" dirty="0" smtClean="0"/>
              <a:t>. Distribution in DTCs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82874" y="4083540"/>
            <a:ext cx="35260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Distributive </a:t>
            </a:r>
            <a:r>
              <a:rPr lang="de-DE" dirty="0" err="1" smtClean="0">
                <a:latin typeface="Conduit ITC Medium"/>
              </a:rPr>
              <a:t>rules</a:t>
            </a:r>
            <a:r>
              <a:rPr lang="de-DE" dirty="0" smtClean="0">
                <a:latin typeface="Conduit ITC Medium"/>
              </a:rPr>
              <a:t> on </a:t>
            </a:r>
          </a:p>
          <a:p>
            <a:r>
              <a:rPr lang="de-DE" dirty="0" err="1" smtClean="0">
                <a:latin typeface="Conduit ITC Medium"/>
              </a:rPr>
              <a:t>construction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sites</a:t>
            </a:r>
            <a:r>
              <a:rPr lang="de-DE" dirty="0" smtClean="0">
                <a:latin typeface="Conduit ITC Medium"/>
              </a:rPr>
              <a:t> Art. 5 (3)</a:t>
            </a:r>
          </a:p>
          <a:p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3-12: </a:t>
            </a:r>
            <a:r>
              <a:rPr lang="de-DE" dirty="0" err="1" smtClean="0">
                <a:latin typeface="Conduit ITC Medium"/>
              </a:rPr>
              <a:t>months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120/183: </a:t>
            </a:r>
            <a:r>
              <a:rPr lang="de-DE" dirty="0" err="1" smtClean="0">
                <a:latin typeface="Conduit ITC Medium"/>
              </a:rPr>
              <a:t>days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S = </a:t>
            </a:r>
            <a:r>
              <a:rPr lang="de-DE" dirty="0" err="1" smtClean="0">
                <a:latin typeface="Conduit ITC Medium"/>
              </a:rPr>
              <a:t>Supervisory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activities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included</a:t>
            </a:r>
            <a:endParaRPr lang="de-DE" dirty="0" smtClean="0">
              <a:latin typeface="Conduit ITC Medium"/>
            </a:endParaRPr>
          </a:p>
          <a:p>
            <a:endParaRPr lang="de-DE" dirty="0">
              <a:latin typeface="Conduit ITC Medium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457200" y="914404"/>
          <a:ext cx="5178052" cy="5077181"/>
        </p:xfrm>
        <a:graphic>
          <a:graphicData uri="http://schemas.openxmlformats.org/drawingml/2006/table">
            <a:tbl>
              <a:tblPr/>
              <a:tblGrid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</a:tblGrid>
              <a:tr h="6067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Source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country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4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Residence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c.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3/6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3/6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49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3</a:t>
            </a:r>
            <a:r>
              <a:rPr lang="de-DE" altLang="de-DE" dirty="0" smtClean="0"/>
              <a:t>. Distribution in DTCs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82874" y="4083540"/>
            <a:ext cx="35260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Distributive </a:t>
            </a:r>
            <a:r>
              <a:rPr lang="de-DE" dirty="0" err="1" smtClean="0">
                <a:latin typeface="Conduit ITC Medium"/>
              </a:rPr>
              <a:t>rules</a:t>
            </a:r>
            <a:r>
              <a:rPr lang="de-DE" dirty="0" smtClean="0">
                <a:latin typeface="Conduit ITC Medium"/>
              </a:rPr>
              <a:t> on </a:t>
            </a:r>
          </a:p>
          <a:p>
            <a:r>
              <a:rPr lang="de-DE" dirty="0" err="1" smtClean="0">
                <a:latin typeface="Conduit ITC Medium"/>
              </a:rPr>
              <a:t>construction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sites</a:t>
            </a:r>
            <a:r>
              <a:rPr lang="de-DE" dirty="0" smtClean="0">
                <a:latin typeface="Conduit ITC Medium"/>
              </a:rPr>
              <a:t> Art. 5 (3)</a:t>
            </a:r>
          </a:p>
          <a:p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3-12: </a:t>
            </a:r>
            <a:r>
              <a:rPr lang="de-DE" dirty="0" err="1" smtClean="0">
                <a:latin typeface="Conduit ITC Medium"/>
              </a:rPr>
              <a:t>months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120/183: </a:t>
            </a:r>
            <a:r>
              <a:rPr lang="de-DE" dirty="0" err="1" smtClean="0">
                <a:latin typeface="Conduit ITC Medium"/>
              </a:rPr>
              <a:t>days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S = </a:t>
            </a:r>
            <a:r>
              <a:rPr lang="de-DE" dirty="0" err="1" smtClean="0">
                <a:latin typeface="Conduit ITC Medium"/>
              </a:rPr>
              <a:t>Supervisory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activities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included</a:t>
            </a:r>
            <a:endParaRPr lang="de-DE" dirty="0" smtClean="0">
              <a:latin typeface="Conduit ITC Medium"/>
            </a:endParaRPr>
          </a:p>
          <a:p>
            <a:endParaRPr lang="de-DE" dirty="0">
              <a:latin typeface="Conduit ITC Medium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680817"/>
              </p:ext>
            </p:extLst>
          </p:nvPr>
        </p:nvGraphicFramePr>
        <p:xfrm>
          <a:off x="457200" y="914404"/>
          <a:ext cx="5178052" cy="5079996"/>
        </p:xfrm>
        <a:graphic>
          <a:graphicData uri="http://schemas.openxmlformats.org/drawingml/2006/table">
            <a:tbl>
              <a:tblPr/>
              <a:tblGrid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</a:tblGrid>
              <a:tr h="609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Source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country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4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Residence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c.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3/6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3/6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8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3</a:t>
            </a:r>
            <a:r>
              <a:rPr lang="de-DE" altLang="de-DE" dirty="0" smtClean="0"/>
              <a:t>. Distribution in DTCs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82874" y="4083540"/>
            <a:ext cx="35260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Distributive </a:t>
            </a:r>
            <a:r>
              <a:rPr lang="de-DE" dirty="0" err="1" smtClean="0">
                <a:latin typeface="Conduit ITC Medium"/>
              </a:rPr>
              <a:t>rules</a:t>
            </a:r>
            <a:r>
              <a:rPr lang="de-DE" dirty="0" smtClean="0">
                <a:latin typeface="Conduit ITC Medium"/>
              </a:rPr>
              <a:t> on </a:t>
            </a:r>
          </a:p>
          <a:p>
            <a:r>
              <a:rPr lang="de-DE" dirty="0" err="1" smtClean="0">
                <a:latin typeface="Conduit ITC Medium"/>
              </a:rPr>
              <a:t>construction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sites</a:t>
            </a:r>
            <a:r>
              <a:rPr lang="de-DE" dirty="0" smtClean="0">
                <a:latin typeface="Conduit ITC Medium"/>
              </a:rPr>
              <a:t> Art. 5 (3)</a:t>
            </a:r>
          </a:p>
          <a:p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3-12: </a:t>
            </a:r>
            <a:r>
              <a:rPr lang="de-DE" dirty="0" err="1" smtClean="0">
                <a:latin typeface="Conduit ITC Medium"/>
              </a:rPr>
              <a:t>months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120/183: </a:t>
            </a:r>
            <a:r>
              <a:rPr lang="de-DE" dirty="0" err="1" smtClean="0">
                <a:latin typeface="Conduit ITC Medium"/>
              </a:rPr>
              <a:t>days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S = </a:t>
            </a:r>
            <a:r>
              <a:rPr lang="de-DE" dirty="0" err="1" smtClean="0">
                <a:latin typeface="Conduit ITC Medium"/>
              </a:rPr>
              <a:t>Supervisory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activities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included</a:t>
            </a:r>
            <a:endParaRPr lang="de-DE" dirty="0" smtClean="0">
              <a:latin typeface="Conduit ITC Medium"/>
            </a:endParaRPr>
          </a:p>
          <a:p>
            <a:endParaRPr lang="de-DE" dirty="0">
              <a:latin typeface="Conduit ITC Medium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457200" y="914404"/>
          <a:ext cx="5178052" cy="5077181"/>
        </p:xfrm>
        <a:graphic>
          <a:graphicData uri="http://schemas.openxmlformats.org/drawingml/2006/table">
            <a:tbl>
              <a:tblPr/>
              <a:tblGrid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</a:tblGrid>
              <a:tr h="6067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Source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country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4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Residence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c.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3/6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3/6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11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3</a:t>
            </a:r>
            <a:r>
              <a:rPr lang="de-DE" altLang="de-DE" dirty="0" smtClean="0"/>
              <a:t>. Distribution in DTCs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137293"/>
              </p:ext>
            </p:extLst>
          </p:nvPr>
        </p:nvGraphicFramePr>
        <p:xfrm>
          <a:off x="107913" y="1259870"/>
          <a:ext cx="4068456" cy="4010148"/>
        </p:xfrm>
        <a:graphic>
          <a:graphicData uri="http://schemas.openxmlformats.org/drawingml/2006/table">
            <a:tbl>
              <a:tblPr/>
              <a:tblGrid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</a:tblGrid>
              <a:tr h="733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Source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country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68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Residence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c.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611816"/>
              </p:ext>
            </p:extLst>
          </p:nvPr>
        </p:nvGraphicFramePr>
        <p:xfrm>
          <a:off x="4320382" y="1259870"/>
          <a:ext cx="4210904" cy="4047662"/>
        </p:xfrm>
        <a:graphic>
          <a:graphicData uri="http://schemas.openxmlformats.org/drawingml/2006/table">
            <a:tbl>
              <a:tblPr/>
              <a:tblGrid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</a:tblGrid>
              <a:tr h="700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81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237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337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468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165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307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191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251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84359" y="5336425"/>
            <a:ext cx="31847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Distributive </a:t>
            </a:r>
            <a:r>
              <a:rPr lang="de-DE" dirty="0" err="1" smtClean="0">
                <a:latin typeface="Conduit ITC Medium"/>
              </a:rPr>
              <a:t>rules</a:t>
            </a:r>
            <a:r>
              <a:rPr lang="de-DE" dirty="0" smtClean="0">
                <a:latin typeface="Conduit ITC Medium"/>
              </a:rPr>
              <a:t> on </a:t>
            </a:r>
            <a:r>
              <a:rPr lang="de-DE" dirty="0" err="1" smtClean="0">
                <a:latin typeface="Conduit ITC Medium"/>
              </a:rPr>
              <a:t>construction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sites</a:t>
            </a:r>
            <a:r>
              <a:rPr lang="de-DE" dirty="0" smtClean="0">
                <a:latin typeface="Conduit ITC Medium"/>
              </a:rPr>
              <a:t> Art. 5 (3)</a:t>
            </a:r>
            <a:endParaRPr lang="de-DE" dirty="0">
              <a:latin typeface="Conduit ITC Medium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683984" y="5348808"/>
            <a:ext cx="31847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Balance of payments </a:t>
            </a:r>
            <a:r>
              <a:rPr lang="de-DE" dirty="0" err="1" smtClean="0">
                <a:latin typeface="Conduit ITC Medium"/>
              </a:rPr>
              <a:t>data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UN </a:t>
            </a:r>
            <a:r>
              <a:rPr lang="de-DE" dirty="0" err="1" smtClean="0">
                <a:latin typeface="Conduit ITC Medium"/>
              </a:rPr>
              <a:t>services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trade</a:t>
            </a:r>
            <a:r>
              <a:rPr lang="de-DE" dirty="0" smtClean="0">
                <a:latin typeface="Conduit ITC Medium"/>
              </a:rPr>
              <a:t> base </a:t>
            </a:r>
            <a:br>
              <a:rPr lang="de-DE" dirty="0" smtClean="0">
                <a:latin typeface="Conduit ITC Medium"/>
              </a:rPr>
            </a:br>
            <a:endParaRPr lang="de-DE" dirty="0">
              <a:latin typeface="Conduit I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449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3</a:t>
            </a:r>
            <a:r>
              <a:rPr lang="de-DE" altLang="de-DE" dirty="0" smtClean="0"/>
              <a:t>. Distribution in DTCs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984906"/>
              </p:ext>
            </p:extLst>
          </p:nvPr>
        </p:nvGraphicFramePr>
        <p:xfrm>
          <a:off x="107913" y="1259870"/>
          <a:ext cx="4068456" cy="4010148"/>
        </p:xfrm>
        <a:graphic>
          <a:graphicData uri="http://schemas.openxmlformats.org/drawingml/2006/table">
            <a:tbl>
              <a:tblPr/>
              <a:tblGrid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</a:tblGrid>
              <a:tr h="733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Source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country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68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Residence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c.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613665"/>
              </p:ext>
            </p:extLst>
          </p:nvPr>
        </p:nvGraphicFramePr>
        <p:xfrm>
          <a:off x="4320382" y="1259870"/>
          <a:ext cx="4210904" cy="4047662"/>
        </p:xfrm>
        <a:graphic>
          <a:graphicData uri="http://schemas.openxmlformats.org/drawingml/2006/table">
            <a:tbl>
              <a:tblPr/>
              <a:tblGrid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</a:tblGrid>
              <a:tr h="700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81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237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337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468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165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307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191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251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84359" y="5336425"/>
            <a:ext cx="31847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Distributive </a:t>
            </a:r>
            <a:r>
              <a:rPr lang="de-DE" dirty="0" err="1" smtClean="0">
                <a:latin typeface="Conduit ITC Medium"/>
              </a:rPr>
              <a:t>rules</a:t>
            </a:r>
            <a:r>
              <a:rPr lang="de-DE" dirty="0" smtClean="0">
                <a:latin typeface="Conduit ITC Medium"/>
              </a:rPr>
              <a:t> on </a:t>
            </a:r>
            <a:r>
              <a:rPr lang="de-DE" dirty="0" err="1" smtClean="0">
                <a:latin typeface="Conduit ITC Medium"/>
              </a:rPr>
              <a:t>construction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sites</a:t>
            </a:r>
            <a:r>
              <a:rPr lang="de-DE" dirty="0" smtClean="0">
                <a:latin typeface="Conduit ITC Medium"/>
              </a:rPr>
              <a:t> Art. 5 (3)</a:t>
            </a:r>
            <a:endParaRPr lang="de-DE" dirty="0">
              <a:latin typeface="Conduit ITC Medium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683984" y="5348808"/>
            <a:ext cx="31847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Balance of payments </a:t>
            </a:r>
            <a:r>
              <a:rPr lang="de-DE" dirty="0" err="1" smtClean="0">
                <a:latin typeface="Conduit ITC Medium"/>
              </a:rPr>
              <a:t>data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UN </a:t>
            </a:r>
            <a:r>
              <a:rPr lang="de-DE" dirty="0" err="1" smtClean="0">
                <a:latin typeface="Conduit ITC Medium"/>
              </a:rPr>
              <a:t>services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trade</a:t>
            </a:r>
            <a:r>
              <a:rPr lang="de-DE" dirty="0" smtClean="0">
                <a:latin typeface="Conduit ITC Medium"/>
              </a:rPr>
              <a:t> base </a:t>
            </a:r>
            <a:br>
              <a:rPr lang="de-DE" dirty="0" smtClean="0">
                <a:latin typeface="Conduit ITC Medium"/>
              </a:rPr>
            </a:br>
            <a:endParaRPr lang="de-DE" dirty="0">
              <a:latin typeface="Conduit I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2323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3</a:t>
            </a:r>
            <a:r>
              <a:rPr lang="de-DE" altLang="de-DE" dirty="0" smtClean="0"/>
              <a:t>. Distribution in DTCs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43147"/>
              </p:ext>
            </p:extLst>
          </p:nvPr>
        </p:nvGraphicFramePr>
        <p:xfrm>
          <a:off x="107913" y="1259870"/>
          <a:ext cx="4068456" cy="4010148"/>
        </p:xfrm>
        <a:graphic>
          <a:graphicData uri="http://schemas.openxmlformats.org/drawingml/2006/table">
            <a:tbl>
              <a:tblPr/>
              <a:tblGrid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  <a:gridCol w="508557"/>
              </a:tblGrid>
              <a:tr h="733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Source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country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68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Residence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c.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25254"/>
              </p:ext>
            </p:extLst>
          </p:nvPr>
        </p:nvGraphicFramePr>
        <p:xfrm>
          <a:off x="4320382" y="1259870"/>
          <a:ext cx="4210904" cy="4047662"/>
        </p:xfrm>
        <a:graphic>
          <a:graphicData uri="http://schemas.openxmlformats.org/drawingml/2006/table">
            <a:tbl>
              <a:tblPr/>
              <a:tblGrid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</a:tblGrid>
              <a:tr h="700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81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291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259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318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238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84359" y="5336425"/>
            <a:ext cx="31847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Distributive </a:t>
            </a:r>
            <a:r>
              <a:rPr lang="de-DE" dirty="0" err="1" smtClean="0">
                <a:latin typeface="Conduit ITC Medium"/>
              </a:rPr>
              <a:t>rules</a:t>
            </a:r>
            <a:r>
              <a:rPr lang="de-DE" dirty="0" smtClean="0">
                <a:latin typeface="Conduit ITC Medium"/>
              </a:rPr>
              <a:t> on </a:t>
            </a:r>
            <a:r>
              <a:rPr lang="de-DE" dirty="0" err="1" smtClean="0">
                <a:latin typeface="Conduit ITC Medium"/>
              </a:rPr>
              <a:t>construction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sites</a:t>
            </a:r>
            <a:r>
              <a:rPr lang="de-DE" dirty="0" smtClean="0">
                <a:latin typeface="Conduit ITC Medium"/>
              </a:rPr>
              <a:t> Art. 5 (3)</a:t>
            </a:r>
            <a:endParaRPr lang="de-DE" dirty="0">
              <a:latin typeface="Conduit ITC Medium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683984" y="5348808"/>
            <a:ext cx="31847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Balance of payments </a:t>
            </a:r>
            <a:r>
              <a:rPr lang="de-DE" dirty="0" err="1" smtClean="0">
                <a:latin typeface="Conduit ITC Medium"/>
              </a:rPr>
              <a:t>data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UN </a:t>
            </a:r>
            <a:r>
              <a:rPr lang="de-DE" dirty="0" err="1" smtClean="0">
                <a:latin typeface="Conduit ITC Medium"/>
              </a:rPr>
              <a:t>services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trade</a:t>
            </a:r>
            <a:r>
              <a:rPr lang="de-DE" dirty="0" smtClean="0">
                <a:latin typeface="Conduit ITC Medium"/>
              </a:rPr>
              <a:t> base </a:t>
            </a:r>
            <a:br>
              <a:rPr lang="de-DE" dirty="0" smtClean="0">
                <a:latin typeface="Conduit ITC Medium"/>
              </a:rPr>
            </a:br>
            <a:endParaRPr lang="de-DE" dirty="0">
              <a:latin typeface="Conduit I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943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92189" y="4788259"/>
            <a:ext cx="3406253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de-DE" sz="1600" dirty="0" smtClean="0"/>
              <a:t>Dr. Matthias Valta</a:t>
            </a:r>
          </a:p>
          <a:p>
            <a:pPr algn="ctr">
              <a:buNone/>
            </a:pPr>
            <a:r>
              <a:rPr lang="de-DE" sz="1600" dirty="0" smtClean="0"/>
              <a:t>Heidelberg University</a:t>
            </a:r>
          </a:p>
          <a:p>
            <a:pPr algn="ctr">
              <a:buNone/>
            </a:pPr>
            <a:r>
              <a:rPr lang="de-DE" sz="1600" dirty="0" smtClean="0"/>
              <a:t>Institute </a:t>
            </a:r>
            <a:r>
              <a:rPr lang="de-DE" sz="1600" dirty="0" err="1" smtClean="0"/>
              <a:t>for</a:t>
            </a:r>
            <a:r>
              <a:rPr lang="de-DE" sz="1600" dirty="0" smtClean="0"/>
              <a:t> Finance and Tax Law</a:t>
            </a:r>
          </a:p>
          <a:p>
            <a:pPr algn="ctr">
              <a:buNone/>
            </a:pPr>
            <a:r>
              <a:rPr lang="de-DE" sz="1600" dirty="0" err="1" smtClean="0"/>
              <a:t>valta</a:t>
            </a:r>
            <a:r>
              <a:rPr lang="de-DE" sz="1600" dirty="0" smtClean="0"/>
              <a:t> (at) uni-heidelberg.de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8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2</a:t>
            </a:fld>
            <a:endParaRPr lang="de-DE" altLang="de-DE" dirty="0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Overview</a:t>
            </a:r>
          </a:p>
        </p:txBody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da-DK" sz="2600" b="1" dirty="0" smtClean="0">
                <a:latin typeface="+mn-lt"/>
              </a:rPr>
              <a:t>Basic principles of taxation</a:t>
            </a:r>
          </a:p>
          <a:p>
            <a:pPr marL="914329" lvl="1" indent="-514350">
              <a:lnSpc>
                <a:spcPct val="100000"/>
              </a:lnSpc>
            </a:pPr>
            <a:r>
              <a:rPr lang="da-DK" sz="2600" dirty="0" smtClean="0">
                <a:latin typeface="+mn-lt"/>
              </a:rPr>
              <a:t>Legal theory / legal philosophy / economics</a:t>
            </a:r>
          </a:p>
          <a:p>
            <a:pPr marL="914329" lvl="1" indent="-514350">
              <a:lnSpc>
                <a:spcPct val="100000"/>
              </a:lnSpc>
            </a:pPr>
            <a:r>
              <a:rPr lang="da-DK" sz="2600" dirty="0" smtClean="0">
                <a:latin typeface="+mn-lt"/>
              </a:rPr>
              <a:t>Reception of John Rawls’ Theory of Justice</a:t>
            </a:r>
          </a:p>
          <a:p>
            <a:pPr marL="914329" lvl="1" indent="-514350">
              <a:lnSpc>
                <a:spcPct val="100000"/>
              </a:lnSpc>
            </a:pPr>
            <a:r>
              <a:rPr lang="da-DK" sz="2600" dirty="0" smtClean="0">
                <a:latin typeface="+mn-lt"/>
              </a:rPr>
              <a:t>Theory on tax/state competition and development </a:t>
            </a:r>
            <a:br>
              <a:rPr lang="da-DK" sz="2600" dirty="0" smtClean="0">
                <a:latin typeface="+mn-lt"/>
              </a:rPr>
            </a:br>
            <a:endParaRPr lang="da-DK" sz="2600" dirty="0" smtClean="0">
              <a:latin typeface="+mn-lt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da-DK" sz="2600" b="1" dirty="0" smtClean="0">
                <a:latin typeface="+mn-lt"/>
              </a:rPr>
              <a:t>First concretion within system of source vs. residence taxation</a:t>
            </a:r>
            <a:r>
              <a:rPr lang="da-DK" sz="2600" dirty="0" smtClean="0">
                <a:latin typeface="+mn-lt"/>
              </a:rPr>
              <a:t/>
            </a:r>
            <a:br>
              <a:rPr lang="da-DK" sz="2600" dirty="0" smtClean="0">
                <a:latin typeface="+mn-lt"/>
              </a:rPr>
            </a:br>
            <a:endParaRPr lang="da-DK" sz="2600" dirty="0" smtClean="0">
              <a:latin typeface="+mn-lt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da-DK" sz="2600" b="1" dirty="0" smtClean="0">
                <a:latin typeface="+mn-lt"/>
              </a:rPr>
              <a:t>Second concretion within distribution norms of DTCs</a:t>
            </a:r>
          </a:p>
          <a:p>
            <a:pPr>
              <a:lnSpc>
                <a:spcPct val="100000"/>
              </a:lnSpc>
            </a:pP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3</a:t>
            </a:fld>
            <a:endParaRPr lang="de-DE" altLang="de-DE" dirty="0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1. Basic </a:t>
            </a:r>
            <a:r>
              <a:rPr lang="de-DE" altLang="de-DE" dirty="0" err="1" smtClean="0"/>
              <a:t>principles</a:t>
            </a:r>
            <a:r>
              <a:rPr lang="de-DE" altLang="de-DE" dirty="0" smtClean="0"/>
              <a:t>: </a:t>
            </a:r>
            <a:r>
              <a:rPr lang="de-DE" altLang="de-DE" dirty="0" err="1" smtClean="0"/>
              <a:t>equity</a:t>
            </a:r>
            <a:endParaRPr lang="de-DE" altLang="de-DE" dirty="0" smtClean="0"/>
          </a:p>
        </p:txBody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da-DK" sz="2600" b="1" dirty="0">
                <a:solidFill>
                  <a:prstClr val="black"/>
                </a:solidFill>
                <a:latin typeface="Calibri" panose="020F0502020204030204"/>
              </a:rPr>
              <a:t>Tax justification: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600" dirty="0">
                <a:solidFill>
                  <a:prstClr val="black"/>
                </a:solidFill>
                <a:latin typeface="Calibri" panose="020F0502020204030204"/>
              </a:rPr>
              <a:t>Global benefit principle: taxes as consideration for the states overall infrastructure and service package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da-DK" sz="2600" dirty="0">
              <a:solidFill>
                <a:prstClr val="black"/>
              </a:solidFill>
              <a:latin typeface="Calibri" panose="020F0502020204030204"/>
            </a:endParaRP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da-DK" sz="2600" b="1" dirty="0">
                <a:solidFill>
                  <a:prstClr val="black"/>
                </a:solidFill>
                <a:latin typeface="Calibri" panose="020F0502020204030204"/>
              </a:rPr>
              <a:t>Democratic aspect: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600" dirty="0">
                <a:solidFill>
                  <a:prstClr val="black"/>
                </a:solidFill>
                <a:latin typeface="Calibri" panose="020F0502020204030204"/>
              </a:rPr>
              <a:t>No taxation without representation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600" dirty="0">
                <a:solidFill>
                  <a:prstClr val="black"/>
                </a:solidFill>
                <a:latin typeface="Calibri" panose="020F0502020204030204"/>
              </a:rPr>
              <a:t>No representation without taxation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da-DK" sz="2600" dirty="0">
                <a:solidFill>
                  <a:prstClr val="black"/>
                </a:solidFill>
                <a:latin typeface="Calibri" panose="020F0502020204030204"/>
                <a:sym typeface="Wingdings" pitchFamily="2" charset="2"/>
              </a:rPr>
              <a:t> Fiscal autonomy: different tax rates in source/residence country should affect overall burden</a:t>
            </a:r>
            <a:endParaRPr lang="da-DK" sz="26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7687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15900" y="5993190"/>
            <a:ext cx="5472113" cy="179387"/>
          </a:xfrm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192838" y="6028115"/>
            <a:ext cx="2230437" cy="144462"/>
          </a:xfrm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1. Basic </a:t>
            </a:r>
            <a:r>
              <a:rPr lang="de-DE" altLang="de-DE" dirty="0" err="1" smtClean="0"/>
              <a:t>principles</a:t>
            </a:r>
            <a:r>
              <a:rPr lang="de-DE" altLang="de-DE" dirty="0" smtClean="0"/>
              <a:t>: </a:t>
            </a:r>
            <a:r>
              <a:rPr lang="de-DE" altLang="de-DE" dirty="0" err="1" smtClean="0"/>
              <a:t>efficiency</a:t>
            </a:r>
            <a:endParaRPr lang="de-DE" altLang="de-DE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-26307" y="1151855"/>
            <a:ext cx="2361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u="sng" dirty="0" smtClean="0">
                <a:latin typeface="Conduit ITC Medium"/>
              </a:rPr>
              <a:t>Benefit neutrality:</a:t>
            </a:r>
            <a:endParaRPr lang="de-DE" sz="2000" b="1" u="sng" dirty="0">
              <a:latin typeface="Conduit ITC Medium"/>
            </a:endParaRPr>
          </a:p>
        </p:txBody>
      </p:sp>
      <p:pic>
        <p:nvPicPr>
          <p:cNvPr id="8" name="Picture 5" descr="C:\Users\WiMi Standard\AppData\Local\Microsoft\Windows\Temporary Internet Files\Content.IE5\3XW3MOL0\MC90010098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3240" y="3755239"/>
            <a:ext cx="1753830" cy="140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:\Users\WiMi Standard\AppData\Local\Microsoft\Windows\Temporary Internet Files\Content.IE5\SJCBAD1P\MC90010090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8754" y="3755239"/>
            <a:ext cx="1521747" cy="143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C:\Users\WiMi Standard\AppData\Local\Microsoft\Windows\Temporary Internet Files\Content.IE5\SJCBAD1P\MC90010090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4291" y="1838451"/>
            <a:ext cx="1461186" cy="138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Standard\AppData\Local\Microsoft\Windows\Temporary Internet Files\Content.IE5\5M2ECES5\MC90036126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46166" y="3374778"/>
            <a:ext cx="1871330" cy="1486358"/>
          </a:xfrm>
          <a:prstGeom prst="rect">
            <a:avLst/>
          </a:prstGeom>
          <a:noFill/>
        </p:spPr>
      </p:pic>
      <p:cxnSp>
        <p:nvCxnSpPr>
          <p:cNvPr id="12" name="Gerade Verbindung mit Pfeil 11"/>
          <p:cNvCxnSpPr>
            <a:stCxn id="10" idx="1"/>
            <a:endCxn id="9" idx="0"/>
          </p:cNvCxnSpPr>
          <p:nvPr/>
        </p:nvCxnSpPr>
        <p:spPr>
          <a:xfrm flipH="1">
            <a:off x="1749628" y="2529586"/>
            <a:ext cx="1904663" cy="1225653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10" idx="3"/>
            <a:endCxn id="8" idx="0"/>
          </p:cNvCxnSpPr>
          <p:nvPr/>
        </p:nvCxnSpPr>
        <p:spPr>
          <a:xfrm>
            <a:off x="5115477" y="2529586"/>
            <a:ext cx="1774678" cy="1225653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317496" y="195962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onduit ITC Medium"/>
              </a:rPr>
              <a:t>State of </a:t>
            </a:r>
            <a:r>
              <a:rPr lang="de-DE" dirty="0" err="1" smtClean="0">
                <a:latin typeface="Conduit ITC Medium"/>
              </a:rPr>
              <a:t>Residence</a:t>
            </a:r>
            <a:endParaRPr lang="de-DE" dirty="0">
              <a:latin typeface="Conduit ITC Medium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481835" y="234492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onduit ITC Medium"/>
              </a:rPr>
              <a:t>30 % tax </a:t>
            </a:r>
            <a:r>
              <a:rPr lang="de-DE" dirty="0" err="1" smtClean="0">
                <a:latin typeface="Conduit ITC Medium"/>
              </a:rPr>
              <a:t>burden</a:t>
            </a:r>
            <a:endParaRPr lang="de-DE" dirty="0">
              <a:latin typeface="Conduit ITC Medium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-180119" y="5223418"/>
            <a:ext cx="4557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Conduit ITC Medium"/>
              </a:rPr>
              <a:t>High </a:t>
            </a:r>
            <a:r>
              <a:rPr lang="de-DE" dirty="0" err="1" smtClean="0">
                <a:latin typeface="Conduit ITC Medium"/>
              </a:rPr>
              <a:t>level</a:t>
            </a:r>
            <a:r>
              <a:rPr lang="de-DE" dirty="0" smtClean="0">
                <a:latin typeface="Conduit ITC Medium"/>
              </a:rPr>
              <a:t> of </a:t>
            </a:r>
            <a:r>
              <a:rPr lang="de-DE" dirty="0" err="1" smtClean="0">
                <a:latin typeface="Conduit ITC Medium"/>
              </a:rPr>
              <a:t>infrastructure</a:t>
            </a:r>
            <a:r>
              <a:rPr lang="de-DE" dirty="0" smtClean="0">
                <a:latin typeface="Conduit ITC Medium"/>
              </a:rPr>
              <a:t> &amp; state </a:t>
            </a:r>
            <a:r>
              <a:rPr lang="de-DE" dirty="0" err="1" smtClean="0">
                <a:latin typeface="Conduit ITC Medium"/>
              </a:rPr>
              <a:t>services</a:t>
            </a:r>
            <a:endParaRPr lang="de-DE" dirty="0" smtClean="0">
              <a:latin typeface="Conduit ITC Medium"/>
            </a:endParaRPr>
          </a:p>
          <a:p>
            <a:pPr algn="ctr"/>
            <a:r>
              <a:rPr lang="de-DE" dirty="0" smtClean="0">
                <a:latin typeface="Conduit ITC Medium"/>
              </a:rPr>
              <a:t>30 % tax </a:t>
            </a:r>
            <a:r>
              <a:rPr lang="de-DE" dirty="0" err="1" smtClean="0">
                <a:latin typeface="Conduit ITC Medium"/>
              </a:rPr>
              <a:t>burden</a:t>
            </a:r>
            <a:endParaRPr lang="de-DE" dirty="0">
              <a:latin typeface="Conduit ITC Medium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465660" y="5223418"/>
            <a:ext cx="4570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Conduit ITC Medium"/>
              </a:rPr>
              <a:t>Low </a:t>
            </a:r>
            <a:r>
              <a:rPr lang="de-DE" dirty="0" err="1" smtClean="0">
                <a:latin typeface="Conduit ITC Medium"/>
              </a:rPr>
              <a:t>level</a:t>
            </a:r>
            <a:r>
              <a:rPr lang="de-DE" dirty="0" smtClean="0">
                <a:latin typeface="Conduit ITC Medium"/>
              </a:rPr>
              <a:t> of </a:t>
            </a:r>
            <a:r>
              <a:rPr lang="de-DE" dirty="0" err="1" smtClean="0">
                <a:latin typeface="Conduit ITC Medium"/>
              </a:rPr>
              <a:t>infrastructure</a:t>
            </a:r>
            <a:r>
              <a:rPr lang="de-DE" dirty="0" smtClean="0">
                <a:latin typeface="Conduit ITC Medium"/>
              </a:rPr>
              <a:t> &amp; state </a:t>
            </a:r>
            <a:r>
              <a:rPr lang="de-DE" dirty="0" err="1" smtClean="0">
                <a:latin typeface="Conduit ITC Medium"/>
              </a:rPr>
              <a:t>services</a:t>
            </a:r>
            <a:endParaRPr lang="de-DE" dirty="0" smtClean="0">
              <a:latin typeface="Conduit ITC Medium"/>
            </a:endParaRPr>
          </a:p>
          <a:p>
            <a:pPr algn="ctr"/>
            <a:r>
              <a:rPr lang="de-DE" dirty="0" smtClean="0">
                <a:latin typeface="Conduit ITC Medium"/>
              </a:rPr>
              <a:t>20 % tax </a:t>
            </a:r>
            <a:r>
              <a:rPr lang="de-DE" dirty="0" err="1" smtClean="0">
                <a:latin typeface="Conduit ITC Medium"/>
              </a:rPr>
              <a:t>burden</a:t>
            </a:r>
            <a:endParaRPr lang="de-DE" dirty="0">
              <a:latin typeface="Conduit ITC Medium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4830" y="4082226"/>
            <a:ext cx="66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onduit ITC Medium"/>
              </a:rPr>
              <a:t>A</a:t>
            </a:r>
            <a:endParaRPr lang="de-DE" sz="2400" dirty="0">
              <a:latin typeface="Conduit ITC Medium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875965" y="4085764"/>
            <a:ext cx="66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onduit ITC Medium"/>
              </a:rPr>
              <a:t>B</a:t>
            </a:r>
            <a:endParaRPr lang="de-DE" sz="2400" dirty="0">
              <a:latin typeface="Conduit ITC Medium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510501" y="2114087"/>
            <a:ext cx="66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onduit ITC Medium"/>
              </a:rPr>
              <a:t>R</a:t>
            </a:r>
            <a:endParaRPr lang="de-DE" sz="2400" dirty="0">
              <a:latin typeface="Conduit IT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6740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1. Basic </a:t>
            </a:r>
            <a:r>
              <a:rPr lang="de-DE" altLang="de-DE" dirty="0" err="1" smtClean="0"/>
              <a:t>principles</a:t>
            </a:r>
            <a:r>
              <a:rPr lang="de-DE" altLang="de-DE" dirty="0" smtClean="0"/>
              <a:t>: Conclusio</a:t>
            </a:r>
          </a:p>
        </p:txBody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Every country, whose infrastructure has been used to generate income, should have a share of taxation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The shares should be autonomous to each other, so that the tax burden in each country affects the overall tax burden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sym typeface="Wingdings" pitchFamily="2" charset="2"/>
              </a:rPr>
              <a:t>	 Democratic accountability and feedback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sym typeface="Wingdings" pitchFamily="2" charset="2"/>
              </a:rPr>
              <a:t>	 Allows for benefit neutrality, esp. important for developing countries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936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2. The </a:t>
            </a:r>
            <a:r>
              <a:rPr lang="de-DE" altLang="de-DE" dirty="0" err="1" smtClean="0"/>
              <a:t>system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source</a:t>
            </a:r>
            <a:r>
              <a:rPr lang="de-DE" altLang="de-DE" dirty="0" smtClean="0"/>
              <a:t> vs. </a:t>
            </a:r>
            <a:r>
              <a:rPr lang="de-DE" altLang="de-DE" dirty="0" err="1"/>
              <a:t>r</a:t>
            </a:r>
            <a:r>
              <a:rPr lang="de-DE" altLang="de-DE" dirty="0" err="1" smtClean="0"/>
              <a:t>esidence</a:t>
            </a:r>
            <a:endParaRPr lang="de-DE" altLang="de-DE" dirty="0" smtClean="0"/>
          </a:p>
        </p:txBody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prstClr val="black"/>
                </a:solidFill>
                <a:latin typeface="Calibri" panose="020F0502020204030204"/>
              </a:rPr>
              <a:t>Detailed territorial attribution through source taxation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prstClr val="black"/>
                </a:solidFill>
                <a:latin typeface="Calibri" panose="020F0502020204030204"/>
              </a:rPr>
              <a:t>Taxation of worldwide income in the state of residence as typical source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da-DK" sz="2800" dirty="0">
                <a:solidFill>
                  <a:prstClr val="black"/>
                </a:solidFill>
                <a:latin typeface="Calibri" panose="020F0502020204030204"/>
                <a:sym typeface="Wingdings" pitchFamily="2" charset="2"/>
              </a:rPr>
              <a:t>In principle: Taxing rights should be shared between source state and state of Residence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da-DK" sz="2800" dirty="0">
                <a:solidFill>
                  <a:prstClr val="black"/>
                </a:solidFill>
                <a:latin typeface="Calibri" panose="020F0502020204030204"/>
                <a:sym typeface="Wingdings" pitchFamily="2" charset="2"/>
              </a:rPr>
              <a:t>Source state taxation might be omitted for compliance costs, especially in symmetric relations with similar tax-infrastructure ratio</a:t>
            </a:r>
            <a:endParaRPr lang="da-DK" sz="28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3284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2. The </a:t>
            </a:r>
            <a:r>
              <a:rPr lang="de-DE" altLang="de-DE" dirty="0" err="1" smtClean="0"/>
              <a:t>system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source</a:t>
            </a:r>
            <a:r>
              <a:rPr lang="de-DE" altLang="de-DE" dirty="0" smtClean="0"/>
              <a:t> vs. </a:t>
            </a:r>
            <a:r>
              <a:rPr lang="de-DE" altLang="de-DE" dirty="0" err="1"/>
              <a:t>r</a:t>
            </a:r>
            <a:r>
              <a:rPr lang="de-DE" altLang="de-DE" dirty="0" err="1" smtClean="0"/>
              <a:t>esidence</a:t>
            </a:r>
            <a:endParaRPr lang="de-DE" altLang="de-DE" dirty="0" smtClean="0"/>
          </a:p>
        </p:txBody>
      </p:sp>
      <p:graphicFrame>
        <p:nvGraphicFramePr>
          <p:cNvPr id="7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365728"/>
              </p:ext>
            </p:extLst>
          </p:nvPr>
        </p:nvGraphicFramePr>
        <p:xfrm>
          <a:off x="215900" y="1331875"/>
          <a:ext cx="8207375" cy="464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8800"/>
                <a:gridCol w="1245715"/>
                <a:gridCol w="1245715"/>
                <a:gridCol w="1245715"/>
                <a:gridCol w="1245715"/>
                <a:gridCol w="1245715"/>
              </a:tblGrid>
              <a:tr h="378144">
                <a:tc rowSpan="2">
                  <a:txBody>
                    <a:bodyPr/>
                    <a:lstStyle/>
                    <a:p>
                      <a:r>
                        <a:rPr lang="en-US" noProof="0" dirty="0" smtClean="0"/>
                        <a:t>Method</a:t>
                      </a:r>
                      <a:endParaRPr lang="en-US" noProof="0" dirty="0"/>
                    </a:p>
                  </a:txBody>
                  <a:tcPr marL="87630" marR="87630"/>
                </a:tc>
                <a:tc rowSpan="2">
                  <a:txBody>
                    <a:bodyPr/>
                    <a:lstStyle/>
                    <a:p>
                      <a:r>
                        <a:rPr lang="en-US" noProof="0" dirty="0" smtClean="0"/>
                        <a:t>Vertical</a:t>
                      </a:r>
                      <a:r>
                        <a:rPr lang="en-US" baseline="0" noProof="0" dirty="0" smtClean="0"/>
                        <a:t> </a:t>
                      </a:r>
                    </a:p>
                    <a:p>
                      <a:r>
                        <a:rPr lang="en-US" baseline="0" noProof="0" dirty="0" smtClean="0"/>
                        <a:t>equity</a:t>
                      </a:r>
                      <a:endParaRPr lang="en-US" noProof="0" dirty="0"/>
                    </a:p>
                  </a:txBody>
                  <a:tcPr marL="87630" marR="87630"/>
                </a:tc>
                <a:tc gridSpan="2">
                  <a:txBody>
                    <a:bodyPr/>
                    <a:lstStyle/>
                    <a:p>
                      <a:r>
                        <a:rPr lang="en-US" noProof="0" smtClean="0"/>
                        <a:t>Horizontal equity</a:t>
                      </a:r>
                      <a:endParaRPr lang="en-US" noProof="0"/>
                    </a:p>
                  </a:txBody>
                  <a:tcPr marL="87630" marR="87630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noProof="0" smtClean="0"/>
                        <a:t>Efficiency</a:t>
                      </a:r>
                      <a:r>
                        <a:rPr lang="en-US" baseline="0" noProof="0" smtClean="0"/>
                        <a:t> </a:t>
                      </a:r>
                      <a:endParaRPr lang="en-US" noProof="0"/>
                    </a:p>
                  </a:txBody>
                  <a:tcPr marL="87630" marR="87630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652687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bg1"/>
                          </a:solidFill>
                        </a:rPr>
                        <a:t>Distribution</a:t>
                      </a:r>
                      <a:endParaRPr lang="en-US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69000" marR="69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bg1"/>
                          </a:solidFill>
                        </a:rPr>
                        <a:t>Autonomy</a:t>
                      </a:r>
                      <a:endParaRPr lang="en-US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87630" marR="8763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bg1"/>
                          </a:solidFill>
                        </a:rPr>
                        <a:t>Production</a:t>
                      </a:r>
                      <a:endParaRPr lang="en-US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87630" marR="8763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bg1"/>
                          </a:solidFill>
                        </a:rPr>
                        <a:t>Efficiency</a:t>
                      </a:r>
                      <a:endParaRPr lang="en-US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87630" marR="87630">
                    <a:solidFill>
                      <a:schemeClr val="accent2"/>
                    </a:solidFill>
                  </a:tcPr>
                </a:tc>
              </a:tr>
              <a:tr h="670440"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Credit</a:t>
                      </a:r>
                      <a:endParaRPr lang="en-US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+</a:t>
                      </a:r>
                      <a:endParaRPr lang="en-US" b="1" noProof="0" dirty="0" smtClean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+</a:t>
                      </a:r>
                    </a:p>
                    <a:p>
                      <a:pPr algn="ctr"/>
                      <a:r>
                        <a:rPr lang="en-US" sz="1200" noProof="0" dirty="0" smtClean="0"/>
                        <a:t>(source</a:t>
                      </a:r>
                      <a:r>
                        <a:rPr lang="en-US" sz="1200" baseline="0" noProof="0" dirty="0" smtClean="0"/>
                        <a:t> limited)</a:t>
                      </a:r>
                      <a:endParaRPr lang="en-US" sz="1200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-̶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+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marL="0" marR="0" indent="0" algn="ctr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-̶</a:t>
                      </a:r>
                      <a:endParaRPr lang="en-US" b="1" noProof="0" dirty="0" smtClean="0"/>
                    </a:p>
                  </a:txBody>
                  <a:tcPr marL="87630" marR="87630" anchor="ctr"/>
                </a:tc>
              </a:tr>
              <a:tr h="932409"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Credit w/ tax sparing (matching</a:t>
                      </a:r>
                      <a:r>
                        <a:rPr lang="en-US" baseline="0" noProof="0" dirty="0" smtClean="0"/>
                        <a:t> )</a:t>
                      </a:r>
                      <a:endParaRPr lang="en-US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+</a:t>
                      </a:r>
                      <a:endParaRPr lang="en-US" b="1" noProof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marL="0" marR="0" lvl="0" indent="0" algn="ctr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+</a:t>
                      </a:r>
                    </a:p>
                    <a:p>
                      <a:pPr marL="0" marR="0" lvl="0" indent="0" algn="ctr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(source limited)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+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(+)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(+)</a:t>
                      </a:r>
                      <a:endParaRPr lang="en-US" b="1" noProof="0" dirty="0"/>
                    </a:p>
                  </a:txBody>
                  <a:tcPr marL="87630" marR="87630" anchor="ctr"/>
                </a:tc>
              </a:tr>
              <a:tr h="670440">
                <a:tc>
                  <a:txBody>
                    <a:bodyPr/>
                    <a:lstStyle/>
                    <a:p>
                      <a:pPr algn="l"/>
                      <a:r>
                        <a:rPr lang="en-US" noProof="0" smtClean="0"/>
                        <a:t>Exemption</a:t>
                      </a:r>
                      <a:endParaRPr lang="en-US" noProof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+</a:t>
                      </a:r>
                      <a:endParaRPr lang="en-US" b="1" noProof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marL="0" marR="0" indent="0" algn="ctr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-̶</a:t>
                      </a:r>
                      <a:endParaRPr lang="en-US" b="1" noProof="0" dirty="0" smtClean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+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marL="0" marR="0" indent="0" algn="ctr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-̶</a:t>
                      </a:r>
                      <a:endParaRPr lang="en-US" b="1" noProof="0" dirty="0" smtClean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+</a:t>
                      </a:r>
                      <a:endParaRPr lang="en-US" b="1" noProof="0" dirty="0"/>
                    </a:p>
                  </a:txBody>
                  <a:tcPr marL="87630" marR="87630" anchor="ctr"/>
                </a:tc>
              </a:tr>
              <a:tr h="670440">
                <a:tc>
                  <a:txBody>
                    <a:bodyPr/>
                    <a:lstStyle/>
                    <a:p>
                      <a:pPr algn="l"/>
                      <a:r>
                        <a:rPr lang="en-US" noProof="0" smtClean="0"/>
                        <a:t>Division</a:t>
                      </a:r>
                      <a:r>
                        <a:rPr lang="en-US" baseline="0" noProof="0" smtClean="0"/>
                        <a:t> of tax base</a:t>
                      </a:r>
                      <a:endParaRPr lang="en-US" noProof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+</a:t>
                      </a:r>
                      <a:endParaRPr lang="en-US" b="1" noProof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+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+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(+)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(+)</a:t>
                      </a:r>
                      <a:endParaRPr lang="en-US" b="1" noProof="0" dirty="0"/>
                    </a:p>
                  </a:txBody>
                  <a:tcPr marL="87630" marR="87630" anchor="ctr"/>
                </a:tc>
              </a:tr>
              <a:tr h="670440">
                <a:tc>
                  <a:txBody>
                    <a:bodyPr/>
                    <a:lstStyle/>
                    <a:p>
                      <a:pPr algn="l"/>
                      <a:r>
                        <a:rPr lang="en-US" noProof="0" smtClean="0"/>
                        <a:t>Deduction from tax base</a:t>
                      </a:r>
                      <a:endParaRPr lang="en-US" noProof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(+)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+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(+)</a:t>
                      </a:r>
                      <a:endParaRPr lang="en-US" b="1" noProof="0" dirty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marL="0" marR="0" indent="0" algn="ctr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-̶</a:t>
                      </a:r>
                      <a:endParaRPr lang="en-US" b="1" noProof="0" dirty="0" smtClean="0"/>
                    </a:p>
                  </a:txBody>
                  <a:tcPr marL="87630" marR="87630" anchor="ctr"/>
                </a:tc>
                <a:tc>
                  <a:txBody>
                    <a:bodyPr/>
                    <a:lstStyle/>
                    <a:p>
                      <a:pPr marL="0" marR="0" indent="0" algn="ctr" defTabSz="457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-̶</a:t>
                      </a:r>
                      <a:endParaRPr lang="en-US" b="1" noProof="0" dirty="0" smtClean="0"/>
                    </a:p>
                  </a:txBody>
                  <a:tcPr marL="87630" marR="8763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3. Distribution </a:t>
            </a:r>
            <a:r>
              <a:rPr lang="de-DE" altLang="de-DE" dirty="0" err="1" smtClean="0"/>
              <a:t>norms</a:t>
            </a:r>
            <a:r>
              <a:rPr lang="de-DE" altLang="de-DE" dirty="0" smtClean="0"/>
              <a:t> in DTCs</a:t>
            </a:r>
          </a:p>
        </p:txBody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altLang="de-DE" sz="2800" dirty="0" smtClean="0">
                <a:solidFill>
                  <a:prstClr val="black"/>
                </a:solidFill>
                <a:latin typeface="Calibri" panose="020F0502020204030204"/>
              </a:rPr>
              <a:t>Comparison of DTC models, empirical survey of DTC policy, partially also comparison of national law.</a:t>
            </a:r>
          </a:p>
          <a:p>
            <a:pPr marL="171450" lvl="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altLang="de-DE" sz="2800" dirty="0" smtClean="0">
                <a:solidFill>
                  <a:prstClr val="black"/>
                </a:solidFill>
                <a:latin typeface="Calibri" panose="020F0502020204030204"/>
              </a:rPr>
              <a:t>Analysis under global benefits principle:</a:t>
            </a:r>
          </a:p>
          <a:p>
            <a:pPr marL="393700" lvl="1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altLang="de-DE" sz="2400" dirty="0" smtClean="0">
                <a:solidFill>
                  <a:prstClr val="black"/>
                </a:solidFill>
                <a:latin typeface="Calibri" panose="020F0502020204030204"/>
              </a:rPr>
              <a:t>Does distribution match contributions of the states infrastructures to the income creation?</a:t>
            </a:r>
          </a:p>
          <a:p>
            <a:pPr marL="393700" lvl="1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altLang="de-DE" sz="2400" dirty="0" smtClean="0">
                <a:solidFill>
                  <a:prstClr val="black"/>
                </a:solidFill>
                <a:latin typeface="Calibri" panose="020F0502020204030204"/>
              </a:rPr>
              <a:t>Triangular cases: do some attributions to residence states  also take care of third source states interests?</a:t>
            </a:r>
          </a:p>
          <a:p>
            <a:pPr marL="393700" lvl="1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altLang="de-DE" sz="2400" dirty="0" smtClean="0">
                <a:solidFill>
                  <a:prstClr val="black"/>
                </a:solidFill>
                <a:latin typeface="Calibri" panose="020F0502020204030204"/>
              </a:rPr>
              <a:t>Tresholds to source taxation: efficient (net) taxation</a:t>
            </a:r>
          </a:p>
          <a:p>
            <a:pPr marL="393700" lvl="1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altLang="de-DE" sz="2400" dirty="0" smtClean="0">
                <a:solidFill>
                  <a:prstClr val="black"/>
                </a:solidFill>
                <a:latin typeface="Calibri" panose="020F0502020204030204"/>
              </a:rPr>
              <a:t>Relevance to treaty interpretation (e.g. PE definition, TP)</a:t>
            </a:r>
          </a:p>
          <a:p>
            <a:pPr marL="171450" indent="-171450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altLang="de-DE" sz="2800" dirty="0" smtClean="0">
                <a:solidFill>
                  <a:prstClr val="black"/>
                </a:solidFill>
                <a:latin typeface="Calibri" panose="020F0502020204030204"/>
              </a:rPr>
              <a:t>Balance of payments analysis</a:t>
            </a:r>
            <a:endParaRPr lang="de-DE" altLang="de-DE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21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altLang="de-DE" dirty="0" smtClean="0"/>
              <a:t>Institute für Finance and Tax law, Dr. Matthias Valta</a:t>
            </a:r>
            <a:endParaRPr lang="de-DE" alt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D2B16A3-77F5-43AC-BCEE-ADA8C3C894AA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44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3</a:t>
            </a:r>
            <a:r>
              <a:rPr lang="de-DE" altLang="de-DE" dirty="0" smtClean="0"/>
              <a:t>. Distribution in DTCs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82874" y="4083540"/>
            <a:ext cx="35260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duit ITC Medium"/>
              </a:rPr>
              <a:t>Distributive </a:t>
            </a:r>
            <a:r>
              <a:rPr lang="de-DE" dirty="0" err="1" smtClean="0">
                <a:latin typeface="Conduit ITC Medium"/>
              </a:rPr>
              <a:t>rules</a:t>
            </a:r>
            <a:r>
              <a:rPr lang="de-DE" dirty="0" smtClean="0">
                <a:latin typeface="Conduit ITC Medium"/>
              </a:rPr>
              <a:t> on </a:t>
            </a:r>
          </a:p>
          <a:p>
            <a:r>
              <a:rPr lang="de-DE" dirty="0" err="1" smtClean="0">
                <a:latin typeface="Conduit ITC Medium"/>
              </a:rPr>
              <a:t>construction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sites</a:t>
            </a:r>
            <a:r>
              <a:rPr lang="de-DE" dirty="0" smtClean="0">
                <a:latin typeface="Conduit ITC Medium"/>
              </a:rPr>
              <a:t> Art. 5 (3)</a:t>
            </a:r>
          </a:p>
          <a:p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3-12: </a:t>
            </a:r>
            <a:r>
              <a:rPr lang="de-DE" dirty="0" err="1" smtClean="0">
                <a:latin typeface="Conduit ITC Medium"/>
              </a:rPr>
              <a:t>months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120/183: </a:t>
            </a:r>
            <a:r>
              <a:rPr lang="de-DE" dirty="0" err="1" smtClean="0">
                <a:latin typeface="Conduit ITC Medium"/>
              </a:rPr>
              <a:t>days</a:t>
            </a:r>
            <a:endParaRPr lang="de-DE" dirty="0" smtClean="0">
              <a:latin typeface="Conduit ITC Medium"/>
            </a:endParaRPr>
          </a:p>
          <a:p>
            <a:r>
              <a:rPr lang="de-DE" dirty="0" smtClean="0">
                <a:latin typeface="Conduit ITC Medium"/>
              </a:rPr>
              <a:t>S = </a:t>
            </a:r>
            <a:r>
              <a:rPr lang="de-DE" dirty="0" err="1" smtClean="0">
                <a:latin typeface="Conduit ITC Medium"/>
              </a:rPr>
              <a:t>Supervisory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activities</a:t>
            </a:r>
            <a:r>
              <a:rPr lang="de-DE" dirty="0" smtClean="0">
                <a:latin typeface="Conduit ITC Medium"/>
              </a:rPr>
              <a:t> </a:t>
            </a:r>
            <a:r>
              <a:rPr lang="de-DE" dirty="0" err="1" smtClean="0">
                <a:latin typeface="Conduit ITC Medium"/>
              </a:rPr>
              <a:t>included</a:t>
            </a:r>
            <a:endParaRPr lang="de-DE" dirty="0" smtClean="0">
              <a:latin typeface="Conduit ITC Medium"/>
            </a:endParaRPr>
          </a:p>
          <a:p>
            <a:endParaRPr lang="de-DE" dirty="0">
              <a:latin typeface="Conduit ITC Medium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75791"/>
              </p:ext>
            </p:extLst>
          </p:nvPr>
        </p:nvGraphicFramePr>
        <p:xfrm>
          <a:off x="457200" y="914404"/>
          <a:ext cx="5178052" cy="5077181"/>
        </p:xfrm>
        <a:graphic>
          <a:graphicData uri="http://schemas.openxmlformats.org/drawingml/2006/table">
            <a:tbl>
              <a:tblPr/>
              <a:tblGrid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  <a:gridCol w="470732"/>
              </a:tblGrid>
              <a:tr h="6067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Source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country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Importer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4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8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Residence</a:t>
                      </a:r>
                      <a:r>
                        <a:rPr lang="de-DE" sz="1800" baseline="0" dirty="0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 c. / </a:t>
                      </a:r>
                      <a:r>
                        <a:rPr lang="de-DE" sz="1800" baseline="0" dirty="0" err="1" smtClean="0">
                          <a:solidFill>
                            <a:srgbClr val="000000"/>
                          </a:solidFill>
                          <a:latin typeface="Conduit ITC Medium"/>
                          <a:ea typeface="Times New Roman"/>
                          <a:cs typeface="Times New Roman"/>
                        </a:rPr>
                        <a:t>Exporter</a:t>
                      </a:r>
                      <a:endParaRPr lang="de-DE" sz="1800" dirty="0">
                        <a:solidFill>
                          <a:srgbClr val="000000"/>
                        </a:solidFill>
                        <a:latin typeface="Conduit ITC Medium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3/6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JP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3/6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de-DE" sz="1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42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6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H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niHD [Kompatibilitätsmodus]" id="{868DB92D-5672-4004-B65A-A0F5532C9A19}" vid="{A28BD78B-0FA1-4542-B91F-D4B08AE795EE}"/>
    </a:ext>
  </a:extLst>
</a:theme>
</file>

<file path=ppt/theme/theme2.xml><?xml version="1.0" encoding="utf-8"?>
<a:theme xmlns:a="http://schemas.openxmlformats.org/drawingml/2006/main" name="Inhaltsverzeichnis">
  <a:themeElements>
    <a:clrScheme name="Inhaltsverzeichni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haltsverzeichni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Inhaltsverzeichni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altsverzeichni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altsverzeichni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altsverzeichni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altsverzeichni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altsverzeichni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haltsverzeichni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haltsverzeichni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haltsverzeichni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haltsverzeichni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haltsverzeichni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haltsverzeichni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UniHD [Kompatibilitätsmodus]" id="{868DB92D-5672-4004-B65A-A0F5532C9A19}" vid="{4C831053-739F-4CC4-B37C-24ABA6FCFEE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1338</Words>
  <Application>Microsoft Office PowerPoint</Application>
  <PresentationFormat>Aangepast</PresentationFormat>
  <Paragraphs>716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16</vt:i4>
      </vt:variant>
    </vt:vector>
  </HeadingPairs>
  <TitlesOfParts>
    <vt:vector size="18" baseType="lpstr">
      <vt:lpstr>UniHD</vt:lpstr>
      <vt:lpstr>Inhaltsverzeichnis</vt:lpstr>
      <vt:lpstr>International Tax Law between  efficiency, equity and development aid Short presentation EATLP Conference Istanbul 2014 Matthias Valta</vt:lpstr>
      <vt:lpstr>Overview</vt:lpstr>
      <vt:lpstr>1. Basic principles: equity</vt:lpstr>
      <vt:lpstr>1. Basic principles: efficiency</vt:lpstr>
      <vt:lpstr>1. Basic principles: Conclusio</vt:lpstr>
      <vt:lpstr>2. The system of source vs. residence</vt:lpstr>
      <vt:lpstr>2. The system of source vs. residence</vt:lpstr>
      <vt:lpstr>3. Distribution norms in DTCs</vt:lpstr>
      <vt:lpstr>3. Distribution in DTCs</vt:lpstr>
      <vt:lpstr>3. Distribution in DTCs</vt:lpstr>
      <vt:lpstr>3. Distribution in DTCs</vt:lpstr>
      <vt:lpstr>3. Distribution in DTCs</vt:lpstr>
      <vt:lpstr>3. Distribution in DTCs</vt:lpstr>
      <vt:lpstr>3. Distribution in DTCs</vt:lpstr>
      <vt:lpstr>3. Distribution in DTCs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 HD Vorlage farbig</dc:title>
  <dc:creator>b</dc:creator>
  <cp:lastModifiedBy>Kristy</cp:lastModifiedBy>
  <cp:revision>21</cp:revision>
  <dcterms:created xsi:type="dcterms:W3CDTF">2011-07-18T15:33:18Z</dcterms:created>
  <dcterms:modified xsi:type="dcterms:W3CDTF">2014-05-27T08:06:42Z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120228</vt:lpwstr>
  </property>
</Properties>
</file>