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1" r:id="rId4"/>
    <p:sldId id="262" r:id="rId5"/>
    <p:sldId id="263" r:id="rId6"/>
    <p:sldId id="269" r:id="rId7"/>
    <p:sldId id="264" r:id="rId8"/>
    <p:sldId id="270" r:id="rId9"/>
    <p:sldId id="271" r:id="rId10"/>
    <p:sldId id="268" r:id="rId11"/>
  </p:sldIdLst>
  <p:sldSz cx="9144000" cy="6858000" type="screen4x3"/>
  <p:notesSz cx="6810375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5851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notesViewPr>
    <p:cSldViewPr>
      <p:cViewPr varScale="1">
        <p:scale>
          <a:sx n="64" d="100"/>
          <a:sy n="64" d="100"/>
        </p:scale>
        <p:origin x="-2958" y="-126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r>
              <a:rPr lang="en-GB"/>
              <a:t>Freedom of investment between EU and </a:t>
            </a:r>
            <a:br>
              <a:rPr lang="en-GB"/>
            </a:br>
            <a:r>
              <a:rPr lang="en-GB"/>
              <a:t>non-EU Member States and its impact on </a:t>
            </a:r>
            <a:br>
              <a:rPr lang="en-GB"/>
            </a:br>
            <a:r>
              <a:rPr lang="en-GB"/>
              <a:t>corporate income tax systems within </a:t>
            </a:r>
            <a:br>
              <a:rPr lang="en-GB"/>
            </a:br>
            <a:r>
              <a:rPr lang="en-GB"/>
              <a:t>the European Union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02-06-2012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Dr. Daniel S. Smit LL.M.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6BA9DC3-ADEB-4772-BCBD-CC40900CCBCD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EIBR A/Hoorcollege 2: IBR in volgelvlucht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31-1-2012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Prof.mr. E.C.C.M Kemmeren / Drs. P.J.J.M. Peeters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C2264F7-1A5A-43EC-9B75-981220202189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800" smtClean="0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EIBR A/Hoorcollege 2: IBR in volgelvlucht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31-1-2012</a:t>
            </a:r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Prof.mr. E.C.C.M Kemmeren / Drs. P.J.J.M. Peeters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7FE65-2388-42C0-AE2E-EB4163EB5012}" type="slidenum">
              <a:rPr lang="nl-NL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203CB-E56B-4A6A-BC5B-32CE930FD955}" type="slidenum">
              <a:rPr lang="nl-NL"/>
              <a:pPr/>
              <a:t>10</a:t>
            </a:fld>
            <a:endParaRPr lang="nl-NL"/>
          </a:p>
        </p:txBody>
      </p:sp>
      <p:sp>
        <p:nvSpPr>
          <p:cNvPr id="501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60F09D-7244-4645-98D9-B4672648F1A8}" type="slidenum">
              <a:rPr lang="nl-NL"/>
              <a:pPr/>
              <a:t>2</a:t>
            </a:fld>
            <a:endParaRPr lang="nl-NL"/>
          </a:p>
        </p:txBody>
      </p:sp>
      <p:sp>
        <p:nvSpPr>
          <p:cNvPr id="419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2DFFD5-BEC1-460C-B31E-1DB05762DB35}" type="slidenum">
              <a:rPr lang="nl-NL"/>
              <a:pPr/>
              <a:t>3</a:t>
            </a:fld>
            <a:endParaRPr lang="nl-NL"/>
          </a:p>
        </p:txBody>
      </p:sp>
      <p:sp>
        <p:nvSpPr>
          <p:cNvPr id="430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DB06C-82CA-4707-AD32-DAC54969C049}" type="slidenum">
              <a:rPr lang="nl-NL"/>
              <a:pPr/>
              <a:t>4</a:t>
            </a:fld>
            <a:endParaRPr lang="nl-NL"/>
          </a:p>
        </p:txBody>
      </p:sp>
      <p:sp>
        <p:nvSpPr>
          <p:cNvPr id="440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4AE309-E57A-4FEB-A5B9-170D72988C65}" type="slidenum">
              <a:rPr lang="nl-NL"/>
              <a:pPr/>
              <a:t>5</a:t>
            </a:fld>
            <a:endParaRPr lang="nl-NL"/>
          </a:p>
        </p:txBody>
      </p:sp>
      <p:sp>
        <p:nvSpPr>
          <p:cNvPr id="450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AABFB0-0B30-4C75-8143-2BE2D5E19C5E}" type="slidenum">
              <a:rPr lang="nl-NL"/>
              <a:pPr/>
              <a:t>6</a:t>
            </a:fld>
            <a:endParaRPr lang="nl-NL"/>
          </a:p>
        </p:txBody>
      </p:sp>
      <p:sp>
        <p:nvSpPr>
          <p:cNvPr id="460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A4D470-A4E8-4F20-B495-F441296D9020}" type="slidenum">
              <a:rPr lang="nl-NL"/>
              <a:pPr/>
              <a:t>7</a:t>
            </a:fld>
            <a:endParaRPr lang="nl-NL"/>
          </a:p>
        </p:txBody>
      </p:sp>
      <p:sp>
        <p:nvSpPr>
          <p:cNvPr id="471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15645E-5512-44EF-ABBF-386D3F0EA7AB}" type="slidenum">
              <a:rPr lang="nl-NL"/>
              <a:pPr/>
              <a:t>8</a:t>
            </a:fld>
            <a:endParaRPr lang="nl-NL"/>
          </a:p>
        </p:txBody>
      </p:sp>
      <p:sp>
        <p:nvSpPr>
          <p:cNvPr id="481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Belastingverdragen en EG-recht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27-04-2007/Gent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Prof.dr. Eric C.C.M. Kemmeren/Universiteit van Tilburg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C3FE47-BA0F-43D0-8067-67746A621ACE}" type="slidenum">
              <a:rPr lang="nl-NL"/>
              <a:pPr/>
              <a:t>9</a:t>
            </a:fld>
            <a:endParaRPr lang="nl-NL"/>
          </a:p>
        </p:txBody>
      </p:sp>
      <p:sp>
        <p:nvSpPr>
          <p:cNvPr id="491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983B1C2B-20A7-49C7-B9D9-75DEE92B12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0323C1A4-00D1-417C-B9A7-0B5ED461988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EBFE20FB-B568-46B2-8289-5EF508FCA2C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en 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0782ABD4-08F7-4C0A-8556-E04A13FE9FF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3CF8DBC6-95CA-41C8-A98E-30758B6C10C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slide 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E72AEB5D-0211-4EF6-AA8D-E685D144E1D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slide 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6D856FF1-1E44-4537-8B09-533BCA9226F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toslide grij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7D9D2AEB-DDD5-4469-ADF5-ABD1407CD6B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toslide licht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51AEEA13-D416-491F-9364-5871D05211A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otoslide licht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621436BE-7F4D-4861-A2A8-F7260118870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24550"/>
            <a:ext cx="9144000" cy="933450"/>
          </a:xfrm>
          <a:prstGeom prst="rect">
            <a:avLst/>
          </a:prstGeom>
          <a:solidFill>
            <a:srgbClr val="FFFFFF">
              <a:alpha val="85098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7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02-UTI_Basisvormen_powerpoint_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200" y="1476000"/>
            <a:ext cx="4280400" cy="14688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0" y="2833200"/>
            <a:ext cx="4381200" cy="5256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>
              <a:buNone/>
              <a:defRPr lang="en-US" sz="1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toslide licht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23B0C64F-6E86-43AB-9365-9ABC763F9CB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763F52A7-6AF9-480A-A6BB-74CEE6593CA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7B1CD66B-5195-43EE-8C98-5D42CA9130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ij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1C42F756-123D-46FE-A191-014AC1E437E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FB480630-46B0-492D-B040-73083596528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r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C6288AF0-97C0-4BA8-BA10-43169A8D1F5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F7A07C7E-2EDC-4830-9E29-EFF6DFD91E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00413" y="6376988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62938" y="6381750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2DB202-E579-4656-81BD-AB897208F7A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527675" y="6376988"/>
            <a:ext cx="23574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grij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cht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lichtbro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lichtgro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6097588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cs typeface="+mn-cs"/>
            </a:endParaRPr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Fiscal Institute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</a:defRPr>
            </a:lvl1pPr>
          </a:lstStyle>
          <a:p>
            <a:fld id="{E8EF05AE-3475-4201-B002-54031FBF9B2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31-01-2012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  <p:sldLayoutId id="2147484275" r:id="rId21"/>
    <p:sldLayoutId id="2147484276" r:id="rId22"/>
    <p:sldLayoutId id="2147484277" r:id="rId23"/>
    <p:sldLayoutId id="2147484278" r:id="rId24"/>
    <p:sldLayoutId id="2147484279" r:id="rId25"/>
    <p:sldLayoutId id="2147484280" r:id="rId26"/>
    <p:sldLayoutId id="2147484281" r:id="rId2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4067175" y="1628775"/>
            <a:ext cx="5834063" cy="1470025"/>
          </a:xfrm>
        </p:spPr>
        <p:txBody>
          <a:bodyPr/>
          <a:lstStyle/>
          <a:p>
            <a:pPr eaLnBrk="1" hangingPunct="1"/>
            <a:r>
              <a:rPr lang="en-GB" sz="1800" smtClean="0">
                <a:ea typeface="ヒラギノ角ゴ Pro W3"/>
              </a:rPr>
              <a:t>Freedom of investment between EU and </a:t>
            </a:r>
            <a:br>
              <a:rPr lang="en-GB" sz="1800" smtClean="0">
                <a:ea typeface="ヒラギノ角ゴ Pro W3"/>
              </a:rPr>
            </a:br>
            <a:r>
              <a:rPr lang="en-GB" sz="1800" smtClean="0">
                <a:ea typeface="ヒラギノ角ゴ Pro W3"/>
              </a:rPr>
              <a:t>non-EU Member States and its impact on </a:t>
            </a:r>
            <a:br>
              <a:rPr lang="en-GB" sz="1800" smtClean="0">
                <a:ea typeface="ヒラギノ角ゴ Pro W3"/>
              </a:rPr>
            </a:br>
            <a:r>
              <a:rPr lang="en-GB" sz="1800" smtClean="0">
                <a:ea typeface="ヒラギノ角ゴ Pro W3"/>
              </a:rPr>
              <a:t>corporate income tax systems within </a:t>
            </a:r>
            <a:br>
              <a:rPr lang="en-GB" sz="1800" smtClean="0">
                <a:ea typeface="ヒラギノ角ゴ Pro W3"/>
              </a:rPr>
            </a:br>
            <a:r>
              <a:rPr lang="en-GB" sz="1800" smtClean="0">
                <a:ea typeface="ヒラギノ角ゴ Pro W3"/>
              </a:rPr>
              <a:t>the European Union </a:t>
            </a:r>
            <a:r>
              <a:rPr lang="nl-NL" sz="1600" smtClean="0">
                <a:ea typeface="ヒラギノ角ゴ Pro W3"/>
              </a:rPr>
              <a:t/>
            </a:r>
            <a:br>
              <a:rPr lang="nl-NL" sz="1600" smtClean="0">
                <a:ea typeface="ヒラギノ角ゴ Pro W3"/>
              </a:rPr>
            </a:br>
            <a:r>
              <a:rPr lang="nl-NL" sz="1600" smtClean="0">
                <a:ea typeface="ヒラギノ角ゴ Pro W3"/>
              </a:rPr>
              <a:t>                </a:t>
            </a:r>
            <a:br>
              <a:rPr lang="nl-NL" sz="1600" smtClean="0">
                <a:ea typeface="ヒラギノ角ゴ Pro W3"/>
              </a:rPr>
            </a:br>
            <a:r>
              <a:rPr lang="nl-NL" sz="1600" smtClean="0">
                <a:ea typeface="ヒラギノ角ゴ Pro W3"/>
              </a:rPr>
              <a:t>                </a:t>
            </a:r>
            <a:r>
              <a:rPr lang="nl-NL" sz="1800" smtClean="0">
                <a:ea typeface="ヒラギノ角ゴ Pro W3"/>
              </a:rPr>
              <a:t>Dr. D.S. Smit LL.M.</a:t>
            </a:r>
            <a:r>
              <a:rPr lang="nl-NL" sz="1600" smtClean="0">
                <a:ea typeface="ヒラギノ角ゴ Pro W3"/>
              </a:rPr>
              <a:t/>
            </a:r>
            <a:br>
              <a:rPr lang="nl-NL" sz="1600" smtClean="0">
                <a:ea typeface="ヒラギノ角ゴ Pro W3"/>
              </a:rPr>
            </a:br>
            <a:endParaRPr lang="nl-NL" sz="1600" smtClean="0"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11AAA563-5564-4BFE-8899-2DAE744D7CDE}" type="slidenum">
              <a:rPr lang="nl-NL"/>
              <a:pPr algn="l"/>
              <a:t>10</a:t>
            </a:fld>
            <a:endParaRPr lang="nl-N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Closing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4678363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27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z="27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z="27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700" smtClean="0">
                <a:ea typeface="ヒラギノ角ゴ Pro W3"/>
              </a:rPr>
              <a:t>Thank you for your attention…!</a:t>
            </a:r>
          </a:p>
          <a:p>
            <a:pPr eaLnBrk="1" hangingPunct="1"/>
            <a:endParaRPr lang="en-US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49ED10F-F0A3-47EA-8A67-4027BE017F7D}" type="slidenum">
              <a:rPr lang="nl-NL"/>
              <a:pPr algn="l"/>
              <a:t>2</a:t>
            </a:fld>
            <a:endParaRPr lang="nl-NL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The Research Question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81075"/>
            <a:ext cx="67818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Starting point: international economic integration within the European Union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Free movement of persons, services &amp; capital (“freedom of investment”)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Huge impact on Member States’ company tax regimes within the EU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2200" smtClean="0">
              <a:ea typeface="ヒラギノ角ゴ Pro W3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International economic integration does not stop, however, at the borders of the EU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European Commission (2006): “European openness”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Article 63 TFEU: free movement of capital between Member States </a:t>
            </a:r>
            <a:r>
              <a:rPr lang="en-US" sz="2200" i="1" smtClean="0">
                <a:ea typeface="ヒラギノ角ゴ Pro W3"/>
              </a:rPr>
              <a:t>and </a:t>
            </a:r>
            <a:r>
              <a:rPr lang="en-US" sz="2200" smtClean="0">
                <a:ea typeface="ヒラギノ角ゴ Pro W3"/>
              </a:rPr>
              <a:t>between Member States and third countries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200" smtClean="0">
                <a:ea typeface="ヒラギノ角ゴ Pro W3"/>
              </a:rPr>
              <a:t>Various Association, Partnership and Cooperation Agreements with third countries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700" smtClean="0">
              <a:ea typeface="ヒラギノ角ゴ Pro W3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700" smtClean="0">
              <a:ea typeface="ヒラギノ角ゴ Pro W3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500" smtClean="0">
              <a:ea typeface="ヒラギノ角ゴ Pro W3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700" smtClean="0">
              <a:ea typeface="ヒラギノ角ゴ Pro W3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1700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475CFA2F-2BBA-4E34-81BF-22CFFCE9EC1B}" type="slidenum">
              <a:rPr lang="nl-NL"/>
              <a:pPr algn="l"/>
              <a:t>3</a:t>
            </a:fld>
            <a:endParaRPr lang="nl-NL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The Research Question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81075"/>
            <a:ext cx="67818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Research question: </a:t>
            </a:r>
          </a:p>
          <a:p>
            <a:pPr eaLnBrk="1" hangingPunct="1">
              <a:buFontTx/>
              <a:buChar char="•"/>
            </a:pPr>
            <a:endParaRPr lang="en-US" sz="2400" smtClean="0">
              <a:ea typeface="ヒラギノ角ゴ Pro W3"/>
            </a:endParaRP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What is and should be the impact of the European free movement provisions on Member States’ company income tax systems in the relations between Member States and non-Member States?</a:t>
            </a:r>
          </a:p>
          <a:p>
            <a:pPr eaLnBrk="1" hangingPunct="1">
              <a:buFontTx/>
              <a:buChar char="•"/>
            </a:pPr>
            <a:endParaRPr lang="en-US" i="1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i="1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endParaRPr lang="en-US" sz="1800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3EBD812-6F14-4228-98CC-75D52E15195E}" type="slidenum">
              <a:rPr lang="nl-NL"/>
              <a:pPr algn="l"/>
              <a:t>4</a:t>
            </a:fld>
            <a:endParaRPr lang="nl-NL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Scope of the Study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836613"/>
            <a:ext cx="7345362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ea typeface="ヒラギノ角ゴ Pro W3"/>
              </a:rPr>
              <a:t>Focus on 6 corporate income tax measures in an international context*):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ヒラギノ角ゴ Pro W3"/>
              </a:rPr>
              <a:t>Direct third country investments between EU and non-EU Member States: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1800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1800" smtClean="0">
              <a:ea typeface="ヒラギノ角ゴ Pro W3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800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mtClean="0">
                <a:ea typeface="ヒラギノ角ゴ Pro W3"/>
              </a:rPr>
              <a:t>Indirect third country investments between EU and non-EU Member States through an EU intermediary: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mtClean="0">
              <a:ea typeface="ヒラギノ角ゴ Pro W3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mtClean="0">
              <a:ea typeface="ヒラギノ角ゴ Pro W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375" y="2420938"/>
            <a:ext cx="5762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375" y="3213100"/>
            <a:ext cx="576263" cy="576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788" y="3213100"/>
            <a:ext cx="57467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788" y="2420938"/>
            <a:ext cx="574675" cy="576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375" y="6281738"/>
            <a:ext cx="576263" cy="576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375" y="5445125"/>
            <a:ext cx="576263" cy="576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88" y="4652963"/>
            <a:ext cx="574675" cy="576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788" y="5445125"/>
            <a:ext cx="574675" cy="576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5375" y="4652963"/>
            <a:ext cx="5762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788" y="6281738"/>
            <a:ext cx="57467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stCxn id="7" idx="2"/>
            <a:endCxn id="8" idx="0"/>
          </p:cNvCxnSpPr>
          <p:nvPr/>
        </p:nvCxnSpPr>
        <p:spPr>
          <a:xfrm>
            <a:off x="3924300" y="29972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88125" y="29972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4300" y="522922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2"/>
            <a:endCxn id="15" idx="0"/>
          </p:cNvCxnSpPr>
          <p:nvPr/>
        </p:nvCxnSpPr>
        <p:spPr>
          <a:xfrm>
            <a:off x="6588125" y="522922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1" idx="0"/>
          </p:cNvCxnSpPr>
          <p:nvPr/>
        </p:nvCxnSpPr>
        <p:spPr>
          <a:xfrm>
            <a:off x="3924300" y="6021388"/>
            <a:ext cx="0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29"/>
          <p:cNvSpPr txBox="1">
            <a:spLocks noChangeArrowheads="1"/>
          </p:cNvSpPr>
          <p:nvPr/>
        </p:nvSpPr>
        <p:spPr bwMode="auto">
          <a:xfrm>
            <a:off x="3635375" y="249237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Non-EU</a:t>
            </a:r>
          </a:p>
        </p:txBody>
      </p:sp>
      <p:sp>
        <p:nvSpPr>
          <p:cNvPr id="32789" name="TextBox 30"/>
          <p:cNvSpPr txBox="1">
            <a:spLocks noChangeArrowheads="1"/>
          </p:cNvSpPr>
          <p:nvPr/>
        </p:nvSpPr>
        <p:spPr bwMode="auto">
          <a:xfrm>
            <a:off x="6300788" y="32131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Non-EU</a:t>
            </a:r>
          </a:p>
        </p:txBody>
      </p:sp>
      <p:sp>
        <p:nvSpPr>
          <p:cNvPr id="32790" name="TextBox 31"/>
          <p:cNvSpPr txBox="1">
            <a:spLocks noChangeArrowheads="1"/>
          </p:cNvSpPr>
          <p:nvPr/>
        </p:nvSpPr>
        <p:spPr bwMode="auto">
          <a:xfrm>
            <a:off x="3635375" y="4652963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Non-EU</a:t>
            </a:r>
          </a:p>
        </p:txBody>
      </p:sp>
      <p:sp>
        <p:nvSpPr>
          <p:cNvPr id="32791" name="TextBox 32"/>
          <p:cNvSpPr txBox="1">
            <a:spLocks noChangeArrowheads="1"/>
          </p:cNvSpPr>
          <p:nvPr/>
        </p:nvSpPr>
        <p:spPr bwMode="auto">
          <a:xfrm>
            <a:off x="6300788" y="62372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Non-EU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588125" y="6021388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TextBox 39"/>
          <p:cNvSpPr txBox="1">
            <a:spLocks noChangeArrowheads="1"/>
          </p:cNvSpPr>
          <p:nvPr/>
        </p:nvSpPr>
        <p:spPr bwMode="auto">
          <a:xfrm>
            <a:off x="3708400" y="3357563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6372225" y="4797425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32795" name="TextBox 41"/>
          <p:cNvSpPr txBox="1">
            <a:spLocks noChangeArrowheads="1"/>
          </p:cNvSpPr>
          <p:nvPr/>
        </p:nvSpPr>
        <p:spPr bwMode="auto">
          <a:xfrm>
            <a:off x="3708400" y="5589588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32796" name="TextBox 42"/>
          <p:cNvSpPr txBox="1">
            <a:spLocks noChangeArrowheads="1"/>
          </p:cNvSpPr>
          <p:nvPr/>
        </p:nvSpPr>
        <p:spPr bwMode="auto">
          <a:xfrm>
            <a:off x="6372225" y="5589588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32797" name="TextBox 43"/>
          <p:cNvSpPr txBox="1">
            <a:spLocks noChangeArrowheads="1"/>
          </p:cNvSpPr>
          <p:nvPr/>
        </p:nvSpPr>
        <p:spPr bwMode="auto">
          <a:xfrm>
            <a:off x="3708400" y="6381750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32798" name="TextBox 44"/>
          <p:cNvSpPr txBox="1">
            <a:spLocks noChangeArrowheads="1"/>
          </p:cNvSpPr>
          <p:nvPr/>
        </p:nvSpPr>
        <p:spPr bwMode="auto">
          <a:xfrm>
            <a:off x="6372225" y="2565400"/>
            <a:ext cx="50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1"/>
              <a:t>EU</a:t>
            </a:r>
          </a:p>
        </p:txBody>
      </p:sp>
      <p:sp>
        <p:nvSpPr>
          <p:cNvPr id="48" name="Oval 47"/>
          <p:cNvSpPr/>
          <p:nvPr/>
        </p:nvSpPr>
        <p:spPr>
          <a:xfrm>
            <a:off x="3132138" y="2708275"/>
            <a:ext cx="1511300" cy="720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67400" y="2781300"/>
            <a:ext cx="1512888" cy="719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32138" y="5805488"/>
            <a:ext cx="1511300" cy="719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795963" y="5013325"/>
            <a:ext cx="1512887" cy="719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803" name="TextBox 53"/>
          <p:cNvSpPr txBox="1">
            <a:spLocks noChangeArrowheads="1"/>
          </p:cNvSpPr>
          <p:nvPr/>
        </p:nvSpPr>
        <p:spPr bwMode="auto">
          <a:xfrm>
            <a:off x="0" y="2781300"/>
            <a:ext cx="30591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/>
              <a:t>*)</a:t>
            </a:r>
          </a:p>
          <a:p>
            <a:r>
              <a:rPr lang="nl-NL" sz="1600"/>
              <a:t>1 Withholding taxes</a:t>
            </a:r>
          </a:p>
          <a:p>
            <a:r>
              <a:rPr lang="nl-NL" sz="1600"/>
              <a:t>2 Limitations on the deduction of interest expenses</a:t>
            </a:r>
          </a:p>
          <a:p>
            <a:r>
              <a:rPr lang="nl-NL" sz="1600"/>
              <a:t>3 Relief for double taxation</a:t>
            </a:r>
          </a:p>
          <a:p>
            <a:r>
              <a:rPr lang="nl-NL" sz="1600"/>
              <a:t>4 CFC-legislation</a:t>
            </a:r>
          </a:p>
          <a:p>
            <a:r>
              <a:rPr lang="nl-NL" sz="1600"/>
              <a:t>5 Loss compensation</a:t>
            </a:r>
          </a:p>
          <a:p>
            <a:r>
              <a:rPr lang="nl-NL" sz="1600"/>
              <a:t>6 Transfer of business assets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5E5C2E6-04BD-4457-B512-79A7640497AE}" type="slidenum">
              <a:rPr lang="nl-NL"/>
              <a:pPr algn="l"/>
              <a:t>5</a:t>
            </a:fld>
            <a:endParaRPr lang="nl-NL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Benchmark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052513"/>
            <a:ext cx="67818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ea typeface="ヒラギノ角ゴ Pro W3"/>
              </a:rPr>
              <a:t>Freedom of investment implies international tax neutrality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ea typeface="ヒラギノ角ゴ Pro W3"/>
              </a:rPr>
              <a:t>Inter-nations neutrality: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GB" i="1" smtClean="0">
                <a:ea typeface="ヒラギノ角ゴ Pro W3"/>
              </a:rPr>
              <a:t>International tax neutrality can be best achieved if taxation does not adversely influence the relation between taxes and public goods to the disadvantage of transnational investment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GB" smtClean="0">
                <a:ea typeface="ヒラギノ角ゴ Pro W3"/>
              </a:rPr>
              <a:t>Boils down, in its ultimate implications, to source-state based taxation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ea typeface="ヒラギノ角ゴ Pro W3"/>
              </a:rPr>
              <a:t>Neutrality considerations may be constrained by taxpayer equity considerations</a:t>
            </a:r>
            <a:endParaRPr lang="en-US" i="1" smtClean="0">
              <a:ea typeface="ヒラギノ角ゴ Pro W3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ea typeface="ヒラギノ角ゴ Pro W3"/>
              </a:rPr>
              <a:t>Striking match with CJEU case law relating to freedom of investment: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GB" smtClean="0">
                <a:ea typeface="ヒラギノ角ゴ Pro W3"/>
              </a:rPr>
              <a:t>Economic concept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GB" smtClean="0">
                <a:ea typeface="ヒラギノ角ゴ Pro W3"/>
              </a:rPr>
              <a:t>Implies a genuine economic link with the territory of a Member State through the exercise of a genuine economic activity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ヒラギノ角ゴ Pro W3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9E1DD90D-ECA2-4836-976F-32AD7D105695}" type="slidenum">
              <a:rPr lang="nl-NL"/>
              <a:pPr algn="l"/>
              <a:t>6</a:t>
            </a:fld>
            <a:endParaRPr lang="nl-NL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mtClean="0">
                <a:ea typeface="ヒラギノ角ゴ Pro W3"/>
              </a:rPr>
              <a:t>Structure and Conclusions of the Study</a:t>
            </a:r>
            <a:endParaRPr lang="en-US" smtClean="0">
              <a:ea typeface="ヒラギノ角ゴ Pro W3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65175"/>
            <a:ext cx="6781800" cy="6092825"/>
          </a:xfrm>
        </p:spPr>
        <p:txBody>
          <a:bodyPr/>
          <a:lstStyle/>
          <a:p>
            <a:pPr eaLnBrk="1" hangingPunct="1"/>
            <a:endParaRPr lang="en-US" sz="21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H1: Research question and acknowledgements</a:t>
            </a: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H2: Benchmark</a:t>
            </a: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H3: Dividing line between EU Member States and non-EU Member States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Position of associated and dependent territories: (part of a) Member State or third country?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Conclusion: third country to the extent not</a:t>
            </a:r>
            <a:r>
              <a:rPr lang="en-GB" sz="2100" smtClean="0">
                <a:ea typeface="ヒラギノ角ゴ Pro W3"/>
              </a:rPr>
              <a:t> bound to apply the Treaty provision at stake</a:t>
            </a:r>
            <a:endParaRPr lang="en-US" sz="21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H4: Relevant positive integration between the Member States</a:t>
            </a: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H5: Relevant negative integration between the Member States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Conclusion: significant impact on Member States company tax systems</a:t>
            </a:r>
          </a:p>
          <a:p>
            <a:pPr eaLnBrk="1" hangingPunct="1"/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6FE8D27E-ECB8-4A9E-8C97-7DAB2753CCD4}" type="slidenum">
              <a:rPr lang="nl-NL"/>
              <a:pPr algn="l"/>
              <a:t>7</a:t>
            </a:fld>
            <a:endParaRPr lang="nl-NL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mtClean="0">
                <a:ea typeface="ヒラギノ角ゴ Pro W3"/>
              </a:rPr>
              <a:t>Structure and Conclusions of the Study</a:t>
            </a:r>
            <a:endParaRPr lang="en-US" smtClean="0">
              <a:ea typeface="ヒラギノ角ゴ Pro W3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65175"/>
            <a:ext cx="6781800" cy="6092825"/>
          </a:xfrm>
        </p:spPr>
        <p:txBody>
          <a:bodyPr/>
          <a:lstStyle/>
          <a:p>
            <a:pPr eaLnBrk="1" hangingPunct="1"/>
            <a:endParaRPr lang="en-US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H6: Access to freedom of investment vis-à-vis third countries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Conclusion: The bigger the investment, the lower the protection (benchmark of “definite influence”)</a:t>
            </a: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H7: Discrimination and justification grounds under freedom of investment vis-à-vis third countries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Conclusion: More room to successfully rely on justification grounds</a:t>
            </a:r>
          </a:p>
          <a:p>
            <a:pPr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H8: Temporal scope of freedom of investment vis-à-vis third countries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Conclusion: Limits the protection under the free movement of capital under Article 63 TFEU</a:t>
            </a:r>
          </a:p>
          <a:p>
            <a:pPr lvl="1" eaLnBrk="1" hangingPunct="1">
              <a:buFontTx/>
              <a:buChar char="•"/>
            </a:pPr>
            <a:r>
              <a:rPr lang="en-US" sz="2100" smtClean="0">
                <a:ea typeface="ヒラギノ角ゴ Pro W3"/>
              </a:rPr>
              <a:t>Extends the protection under the APC Agreements</a:t>
            </a:r>
          </a:p>
          <a:p>
            <a:pPr eaLnBrk="1" hangingPunct="1"/>
            <a:endParaRPr lang="en-US" sz="1900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12DFE45C-7F8F-4394-9D53-522B88268A7C}" type="slidenum">
              <a:rPr lang="nl-NL"/>
              <a:pPr algn="l"/>
              <a:t>8</a:t>
            </a:fld>
            <a:endParaRPr lang="nl-NL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mtClean="0">
                <a:ea typeface="ヒラギノ角ゴ Pro W3"/>
              </a:rPr>
              <a:t>Structure and Conclusions of the Study</a:t>
            </a:r>
            <a:endParaRPr lang="en-US" smtClean="0">
              <a:ea typeface="ヒラギノ角ゴ Pro W3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65175"/>
            <a:ext cx="6781800" cy="6092825"/>
          </a:xfrm>
        </p:spPr>
        <p:txBody>
          <a:bodyPr/>
          <a:lstStyle/>
          <a:p>
            <a:pPr eaLnBrk="1" hangingPunct="1"/>
            <a:endParaRPr lang="en-US" sz="22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H9: Indirectly held third country investments (intermediate companies &amp; dual resident companies)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No protection in case of tax avoidance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Benchmark: Intermediate company has no genuine economic link with the economy of Member State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Requirement of proportionality: taxpayer must still be allowed to provide proof to the contrary</a:t>
            </a:r>
          </a:p>
          <a:p>
            <a:pPr lvl="1" eaLnBrk="1" hangingPunct="1">
              <a:buFontTx/>
              <a:buChar char="•"/>
            </a:pPr>
            <a:endParaRPr lang="en-US" sz="2400" smtClean="0">
              <a:ea typeface="ヒラギノ角ゴ Pro W3"/>
            </a:endParaRPr>
          </a:p>
          <a:p>
            <a:pPr eaLnBrk="1" hangingPunct="1"/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5160963" y="6257925"/>
            <a:ext cx="23574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8A55BDD6-BA46-4583-9BA7-17F16B1F33F5}" type="slidenum">
              <a:rPr lang="nl-NL"/>
              <a:pPr algn="l"/>
              <a:t>9</a:t>
            </a:fld>
            <a:endParaRPr lang="nl-NL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mtClean="0">
                <a:ea typeface="ヒラギノ角ゴ Pro W3"/>
              </a:rPr>
              <a:t>Structure and Conclusions of the Study</a:t>
            </a:r>
            <a:endParaRPr lang="en-US" smtClean="0">
              <a:ea typeface="ヒラギノ角ゴ Pro W3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65175"/>
            <a:ext cx="6781800" cy="6092825"/>
          </a:xfrm>
        </p:spPr>
        <p:txBody>
          <a:bodyPr/>
          <a:lstStyle/>
          <a:p>
            <a:pPr eaLnBrk="1" hangingPunct="1"/>
            <a:endParaRPr lang="en-US" sz="2200" smtClean="0">
              <a:ea typeface="ヒラギノ角ゴ Pro W3"/>
            </a:endParaRPr>
          </a:p>
          <a:p>
            <a:pPr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H10: Recommendations &amp; conclusions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Amendment of existing tax Directives</a:t>
            </a:r>
          </a:p>
          <a:p>
            <a:pPr lvl="2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Definition of “third countries”</a:t>
            </a:r>
          </a:p>
          <a:p>
            <a:pPr lvl="2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Common relief for double taxation for income from third country investments</a:t>
            </a:r>
          </a:p>
          <a:p>
            <a:pPr lvl="2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Common CFC-provision for third country investments with no genuine economic link or subject to special tax regime</a:t>
            </a:r>
          </a:p>
          <a:p>
            <a:pPr lvl="2" eaLnBrk="1" hangingPunct="1">
              <a:buFontTx/>
              <a:buChar char="•"/>
            </a:pPr>
            <a:r>
              <a:rPr lang="en-US" sz="2400" smtClean="0">
                <a:ea typeface="ヒラギノ角ゴ Pro W3"/>
              </a:rPr>
              <a:t>Common WHT system in case of intermediate EU companies with no genuine economic link</a:t>
            </a:r>
          </a:p>
          <a:p>
            <a:pPr lvl="2" eaLnBrk="1" hangingPunct="1">
              <a:buFontTx/>
              <a:buChar char="•"/>
            </a:pPr>
            <a:endParaRPr lang="en-US" sz="2400" smtClean="0">
              <a:ea typeface="ヒラギノ角ゴ Pro W3"/>
            </a:endParaRPr>
          </a:p>
          <a:p>
            <a:pPr lvl="1" eaLnBrk="1" hangingPunct="1">
              <a:buFontTx/>
              <a:buChar char="•"/>
            </a:pPr>
            <a:endParaRPr lang="en-US" sz="2400" smtClean="0">
              <a:ea typeface="ヒラギノ角ゴ Pro W3"/>
            </a:endParaRPr>
          </a:p>
          <a:p>
            <a:pPr eaLnBrk="1" hangingPunct="1"/>
            <a:endParaRPr lang="en-US" smtClean="0">
              <a:ea typeface="ヒラギノ角ゴ Pro W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_TilburgUniversit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6273</TotalTime>
  <Words>757</Words>
  <Application>Microsoft Office PowerPoint</Application>
  <PresentationFormat>On-screen Show (4:3)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ヒラギノ角ゴ Pro W3</vt:lpstr>
      <vt:lpstr>ScalaSans</vt:lpstr>
      <vt:lpstr>Calibri</vt:lpstr>
      <vt:lpstr>Wingdings</vt:lpstr>
      <vt:lpstr>_TilburgUniversity</vt:lpstr>
      <vt:lpstr>Freedom of investment between EU and  non-EU Member States and its impact on  corporate income tax systems within  the European Union                                   Dr. D.S. Smit LL.M. </vt:lpstr>
      <vt:lpstr>The Research Question</vt:lpstr>
      <vt:lpstr>The Research Question</vt:lpstr>
      <vt:lpstr>Scope of the Study</vt:lpstr>
      <vt:lpstr>Benchmark</vt:lpstr>
      <vt:lpstr>Structure and Conclusions of the Study</vt:lpstr>
      <vt:lpstr>Structure and Conclusions of the Study</vt:lpstr>
      <vt:lpstr>Structure and Conclusions of the Study</vt:lpstr>
      <vt:lpstr>Structure and Conclusions of the Study</vt:lpstr>
      <vt:lpstr>Closing</vt:lpstr>
    </vt:vector>
  </TitlesOfParts>
  <Company>Tilburg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Europees en Internationaal Belastingrecht A HC 2 31-1-2012                 Prof. mr. E.C.C. M. Kemmeren  /                      Drs. P.J.J.M. Peeters</dc:title>
  <dc:creator>Kemmeren/Peeters</dc:creator>
  <cp:lastModifiedBy>straver</cp:lastModifiedBy>
  <cp:revision>327</cp:revision>
  <dcterms:created xsi:type="dcterms:W3CDTF">2011-11-09T08:18:24Z</dcterms:created>
  <dcterms:modified xsi:type="dcterms:W3CDTF">2012-05-16T13:07:53Z</dcterms:modified>
</cp:coreProperties>
</file>