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9" r:id="rId2"/>
    <p:sldId id="260" r:id="rId3"/>
    <p:sldId id="261" r:id="rId4"/>
    <p:sldId id="262" r:id="rId5"/>
    <p:sldId id="263" r:id="rId6"/>
    <p:sldId id="269" r:id="rId7"/>
    <p:sldId id="264" r:id="rId8"/>
    <p:sldId id="270" r:id="rId9"/>
    <p:sldId id="271" r:id="rId10"/>
    <p:sldId id="268" r:id="rId11"/>
  </p:sldIdLst>
  <p:sldSz cx="9144000" cy="6858000" type="screen4x3"/>
  <p:notesSz cx="6810375" cy="994251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5851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notesViewPr>
    <p:cSldViewPr>
      <p:cViewPr varScale="1">
        <p:scale>
          <a:sx n="64" d="100"/>
          <a:sy n="64" d="100"/>
        </p:scale>
        <p:origin x="-2958" y="-126"/>
      </p:cViewPr>
      <p:guideLst>
        <p:guide orient="horz" pos="3132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ヒラギノ角ゴ Pro W3"/>
                <a:cs typeface="ヒラギノ角ゴ Pro W3"/>
              </a:defRPr>
            </a:lvl1pPr>
          </a:lstStyle>
          <a:p>
            <a:r>
              <a:rPr lang="en-GB"/>
              <a:t>Freedom of investment between EU and </a:t>
            </a:r>
            <a:br>
              <a:rPr lang="en-GB"/>
            </a:br>
            <a:r>
              <a:rPr lang="en-GB"/>
              <a:t>non-EU Member States and its impact on </a:t>
            </a:r>
            <a:br>
              <a:rPr lang="en-GB"/>
            </a:br>
            <a:r>
              <a:rPr lang="en-GB"/>
              <a:t>corporate income tax systems within </a:t>
            </a:r>
            <a:br>
              <a:rPr lang="en-GB"/>
            </a:br>
            <a:r>
              <a:rPr lang="en-GB"/>
              <a:t>the European Union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02-06-2012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Dr. Daniel S. Smit LL.M.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6BA9DC3-ADEB-4772-BCBD-CC40900CCBCD}" type="slidenum">
              <a:rPr lang="nl-NL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EIBR A/Hoorcollege 2: IBR in volgelvlucht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31-1-2012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6" tIns="45793" rIns="91586" bIns="45793" rtlCol="0" anchor="ctr"/>
          <a:lstStyle/>
          <a:p>
            <a:pPr lvl="0"/>
            <a:endParaRPr lang="nl-NL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8300" cy="4473575"/>
          </a:xfrm>
          <a:prstGeom prst="rect">
            <a:avLst/>
          </a:prstGeom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NL"/>
              <a:t>Prof.mr. E.C.C.M Kemmeren / Drs. P.J.J.M. Peeters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C2264F7-1A5A-43EC-9B75-981220202189}" type="slidenum">
              <a:rPr lang="nl-NL"/>
              <a:pPr/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800" smtClean="0"/>
          </a:p>
        </p:txBody>
      </p:sp>
      <p:sp>
        <p:nvSpPr>
          <p:cNvPr id="57348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NL"/>
              <a:t>EIBR A/Hoorcollege 2: IBR in volgelvlucht</a:t>
            </a:r>
          </a:p>
        </p:txBody>
      </p:sp>
      <p:sp>
        <p:nvSpPr>
          <p:cNvPr id="57349" name="Date Placeholder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NL"/>
              <a:t>31-1-2012</a:t>
            </a:r>
          </a:p>
        </p:txBody>
      </p:sp>
      <p:sp>
        <p:nvSpPr>
          <p:cNvPr id="57350" name="Footer Placeholder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l-NL"/>
              <a:t>Prof.mr. E.C.C.M Kemmeren / Drs. P.J.J.M. Peeters</a:t>
            </a:r>
          </a:p>
        </p:txBody>
      </p:sp>
      <p:sp>
        <p:nvSpPr>
          <p:cNvPr id="40967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67FE65-2388-42C0-AE2E-EB4163EB5012}" type="slidenum">
              <a:rPr lang="nl-NL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43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19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B60F09D-7244-4645-98D9-B4672648F1A8}" type="slidenum">
              <a:rPr lang="nl-NL"/>
              <a:pPr/>
              <a:t>2</a:t>
            </a:fld>
            <a:endParaRPr lang="nl-NL"/>
          </a:p>
        </p:txBody>
      </p:sp>
      <p:sp>
        <p:nvSpPr>
          <p:cNvPr id="4199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4340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30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2DFFD5-BEC1-460C-B31E-1DB05762DB35}" type="slidenum">
              <a:rPr lang="nl-NL"/>
              <a:pPr/>
              <a:t>3</a:t>
            </a:fld>
            <a:endParaRPr lang="nl-NL"/>
          </a:p>
        </p:txBody>
      </p:sp>
      <p:sp>
        <p:nvSpPr>
          <p:cNvPr id="4301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40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CDB06C-82CA-4707-AD32-DAC54969C049}" type="slidenum">
              <a:rPr lang="nl-NL"/>
              <a:pPr/>
              <a:t>4</a:t>
            </a:fld>
            <a:endParaRPr lang="nl-NL"/>
          </a:p>
        </p:txBody>
      </p:sp>
      <p:sp>
        <p:nvSpPr>
          <p:cNvPr id="4403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50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4AE309-E57A-4FEB-A5B9-170D72988C65}" type="slidenum">
              <a:rPr lang="nl-NL"/>
              <a:pPr/>
              <a:t>5</a:t>
            </a:fld>
            <a:endParaRPr lang="nl-NL"/>
          </a:p>
        </p:txBody>
      </p:sp>
      <p:sp>
        <p:nvSpPr>
          <p:cNvPr id="4506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60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AABFB0-0B30-4C75-8143-2BE2D5E19C5E}" type="slidenum">
              <a:rPr lang="nl-NL"/>
              <a:pPr/>
              <a:t>6</a:t>
            </a:fld>
            <a:endParaRPr lang="nl-NL"/>
          </a:p>
        </p:txBody>
      </p:sp>
      <p:sp>
        <p:nvSpPr>
          <p:cNvPr id="4608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71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A4D470-A4E8-4F20-B495-F441296D9020}" type="slidenum">
              <a:rPr lang="nl-NL"/>
              <a:pPr/>
              <a:t>7</a:t>
            </a:fld>
            <a:endParaRPr lang="nl-NL"/>
          </a:p>
        </p:txBody>
      </p:sp>
      <p:sp>
        <p:nvSpPr>
          <p:cNvPr id="4711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81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15645E-5512-44EF-ABBF-386D3F0EA7AB}" type="slidenum">
              <a:rPr lang="nl-NL"/>
              <a:pPr/>
              <a:t>8</a:t>
            </a:fld>
            <a:endParaRPr lang="nl-NL"/>
          </a:p>
        </p:txBody>
      </p:sp>
      <p:sp>
        <p:nvSpPr>
          <p:cNvPr id="4813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491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C3FE47-BA0F-43D0-8067-67746A621ACE}" type="slidenum">
              <a:rPr lang="nl-NL"/>
              <a:pPr/>
              <a:t>9</a:t>
            </a:fld>
            <a:endParaRPr lang="nl-NL"/>
          </a:p>
        </p:txBody>
      </p:sp>
      <p:sp>
        <p:nvSpPr>
          <p:cNvPr id="4915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Belastingverdragen en EG-recht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27-04-2007/Gent</a:t>
            </a:r>
          </a:p>
        </p:txBody>
      </p:sp>
      <p:sp>
        <p:nvSpPr>
          <p:cNvPr id="2253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Prof.dr. Eric C.C.M. Kemmeren/Universiteit van Tilburg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6203CB-E56B-4A6A-BC5B-32CE930FD955}" type="slidenum">
              <a:rPr lang="nl-NL"/>
              <a:pPr/>
              <a:t>10</a:t>
            </a:fld>
            <a:endParaRPr lang="nl-NL"/>
          </a:p>
        </p:txBody>
      </p:sp>
      <p:sp>
        <p:nvSpPr>
          <p:cNvPr id="5018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auw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tx2">
              <a:alpha val="70195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/>
            <a:ahLst/>
            <a:cxnLst>
              <a:cxn ang="0">
                <a:pos x="2161" y="712"/>
              </a:cxn>
              <a:cxn ang="0">
                <a:pos x="329" y="712"/>
              </a:cxn>
              <a:cxn ang="0">
                <a:pos x="0" y="392"/>
              </a:cxn>
              <a:cxn ang="0">
                <a:pos x="0" y="0"/>
              </a:cxn>
              <a:cxn ang="0">
                <a:pos x="2161" y="0"/>
              </a:cxn>
              <a:cxn ang="0">
                <a:pos x="2161" y="712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tx2">
              <a:alpha val="70000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5924550"/>
            <a:ext cx="9144000" cy="933450"/>
          </a:xfrm>
          <a:prstGeom prst="rect">
            <a:avLst/>
          </a:prstGeom>
          <a:solidFill>
            <a:srgbClr val="FFFFFF">
              <a:alpha val="85098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7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02-UTI_Basisvormen_powerpoint_0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5200" y="1476000"/>
            <a:ext cx="4280400" cy="146880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32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8000" y="2833200"/>
            <a:ext cx="4381200" cy="52560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0" indent="0" algn="l">
              <a:buNone/>
              <a:defRPr lang="en-US" sz="1200" kern="1200" dirty="0">
                <a:solidFill>
                  <a:schemeClr val="bg1"/>
                </a:solidFill>
                <a:latin typeface="Arial" pitchFamily="34" charset="0"/>
                <a:ea typeface="ヒラギノ角ゴ Pro W3" pitchFamily="-109" charset="-128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bron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1">
              <a:alpha val="79999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 groe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2">
              <a:alpha val="79999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 grij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/>
            <a:ahLst/>
            <a:cxnLst>
              <a:cxn ang="0">
                <a:pos x="2161" y="712"/>
              </a:cxn>
              <a:cxn ang="0">
                <a:pos x="329" y="712"/>
              </a:cxn>
              <a:cxn ang="0">
                <a:pos x="0" y="392"/>
              </a:cxn>
              <a:cxn ang="0">
                <a:pos x="0" y="0"/>
              </a:cxn>
              <a:cxn ang="0">
                <a:pos x="2161" y="0"/>
              </a:cxn>
              <a:cxn ang="0">
                <a:pos x="2161" y="712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 lichtblauw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/>
            <a:ahLst/>
            <a:cxnLst>
              <a:cxn ang="0">
                <a:pos x="2161" y="712"/>
              </a:cxn>
              <a:cxn ang="0">
                <a:pos x="329" y="712"/>
              </a:cxn>
              <a:cxn ang="0">
                <a:pos x="0" y="392"/>
              </a:cxn>
              <a:cxn ang="0">
                <a:pos x="0" y="0"/>
              </a:cxn>
              <a:cxn ang="0">
                <a:pos x="2161" y="0"/>
              </a:cxn>
              <a:cxn ang="0">
                <a:pos x="2161" y="712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 lichtbron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/>
            <a:ahLst/>
            <a:cxnLst>
              <a:cxn ang="0">
                <a:pos x="2161" y="712"/>
              </a:cxn>
              <a:cxn ang="0">
                <a:pos x="329" y="712"/>
              </a:cxn>
              <a:cxn ang="0">
                <a:pos x="0" y="392"/>
              </a:cxn>
              <a:cxn ang="0">
                <a:pos x="0" y="0"/>
              </a:cxn>
              <a:cxn ang="0">
                <a:pos x="2161" y="0"/>
              </a:cxn>
              <a:cxn ang="0">
                <a:pos x="2161" y="712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5">
              <a:alpha val="85000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 lichtgroe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/>
            <a:ahLst/>
            <a:cxnLst>
              <a:cxn ang="0">
                <a:pos x="2161" y="712"/>
              </a:cxn>
              <a:cxn ang="0">
                <a:pos x="329" y="712"/>
              </a:cxn>
              <a:cxn ang="0">
                <a:pos x="0" y="392"/>
              </a:cxn>
              <a:cxn ang="0">
                <a:pos x="0" y="0"/>
              </a:cxn>
              <a:cxn ang="0">
                <a:pos x="2161" y="0"/>
              </a:cxn>
              <a:cxn ang="0">
                <a:pos x="2161" y="712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6" name="Picture 5" descr="02-UTI_Basisvormen_powerpoint_05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00" y="6035675"/>
            <a:ext cx="14986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02-UTI_Basisvormen_powerpoint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03236" y="1476743"/>
            <a:ext cx="42799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/>
          </p:nvPr>
        </p:nvSpPr>
        <p:spPr>
          <a:xfrm>
            <a:off x="4764427" y="2832028"/>
            <a:ext cx="4403052" cy="458714"/>
          </a:xfrm>
        </p:spPr>
        <p:txBody>
          <a:bodyPr>
            <a:normAutofit/>
          </a:bodyPr>
          <a:lstStyle>
            <a:lvl1pPr>
              <a:buFontTx/>
              <a:buNone/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0" y="477838"/>
            <a:ext cx="9144000" cy="6380162"/>
          </a:xfrm>
          <a:custGeom>
            <a:avLst/>
            <a:gdLst>
              <a:gd name="T0" fmla="*/ 192 w 3841"/>
              <a:gd name="T1" fmla="*/ 200 h 2680"/>
              <a:gd name="T2" fmla="*/ 0 w 3841"/>
              <a:gd name="T3" fmla="*/ 0 h 2680"/>
              <a:gd name="T4" fmla="*/ 0 w 3841"/>
              <a:gd name="T5" fmla="*/ 2680 h 2680"/>
              <a:gd name="T6" fmla="*/ 3841 w 3841"/>
              <a:gd name="T7" fmla="*/ 2680 h 2680"/>
              <a:gd name="T8" fmla="*/ 3841 w 3841"/>
              <a:gd name="T9" fmla="*/ 200 h 2680"/>
              <a:gd name="T10" fmla="*/ 192 w 3841"/>
              <a:gd name="T11" fmla="*/ 200 h 2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2680">
                <a:moveTo>
                  <a:pt x="192" y="200"/>
                </a:moveTo>
                <a:lnTo>
                  <a:pt x="0" y="0"/>
                </a:lnTo>
                <a:lnTo>
                  <a:pt x="0" y="2680"/>
                </a:lnTo>
                <a:lnTo>
                  <a:pt x="3841" y="2680"/>
                </a:lnTo>
                <a:lnTo>
                  <a:pt x="3841" y="200"/>
                </a:lnTo>
                <a:lnTo>
                  <a:pt x="192" y="200"/>
                </a:lnTo>
                <a:close/>
              </a:path>
            </a:pathLst>
          </a:custGeom>
          <a:solidFill>
            <a:srgbClr val="FFFFFF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0" y="0"/>
            <a:ext cx="6097588" cy="635000"/>
          </a:xfrm>
          <a:custGeom>
            <a:avLst/>
            <a:gdLst>
              <a:gd name="T0" fmla="*/ 0 w 3841"/>
              <a:gd name="T1" fmla="*/ 208 h 400"/>
              <a:gd name="T2" fmla="*/ 0 w 3841"/>
              <a:gd name="T3" fmla="*/ 0 h 400"/>
              <a:gd name="T4" fmla="*/ 3841 w 3841"/>
              <a:gd name="T5" fmla="*/ 0 h 400"/>
              <a:gd name="T6" fmla="*/ 3841 w 3841"/>
              <a:gd name="T7" fmla="*/ 400 h 400"/>
              <a:gd name="T8" fmla="*/ 184 w 3841"/>
              <a:gd name="T9" fmla="*/ 400 h 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</a:path>
            </a:pathLst>
          </a:custGeom>
          <a:noFill/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pic>
        <p:nvPicPr>
          <p:cNvPr id="6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5520"/>
            <a:ext cx="8229600" cy="467791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spcAft>
                <a:spcPts val="600"/>
              </a:spcAft>
              <a:buFont typeface="Arial"/>
              <a:buChar char="•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spcAft>
                <a:spcPts val="600"/>
              </a:spcAft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E8EF05AE-3475-4201-B002-54031FBF9B2D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en afbeeld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/>
          <p:cNvSpPr>
            <a:spLocks/>
          </p:cNvSpPr>
          <p:nvPr/>
        </p:nvSpPr>
        <p:spPr bwMode="auto">
          <a:xfrm>
            <a:off x="0" y="477838"/>
            <a:ext cx="9144000" cy="6380162"/>
          </a:xfrm>
          <a:custGeom>
            <a:avLst/>
            <a:gdLst>
              <a:gd name="T0" fmla="*/ 192 w 3841"/>
              <a:gd name="T1" fmla="*/ 200 h 2680"/>
              <a:gd name="T2" fmla="*/ 0 w 3841"/>
              <a:gd name="T3" fmla="*/ 0 h 2680"/>
              <a:gd name="T4" fmla="*/ 0 w 3841"/>
              <a:gd name="T5" fmla="*/ 2680 h 2680"/>
              <a:gd name="T6" fmla="*/ 3841 w 3841"/>
              <a:gd name="T7" fmla="*/ 2680 h 2680"/>
              <a:gd name="T8" fmla="*/ 3841 w 3841"/>
              <a:gd name="T9" fmla="*/ 200 h 2680"/>
              <a:gd name="T10" fmla="*/ 192 w 3841"/>
              <a:gd name="T11" fmla="*/ 200 h 2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2680">
                <a:moveTo>
                  <a:pt x="192" y="200"/>
                </a:moveTo>
                <a:lnTo>
                  <a:pt x="0" y="0"/>
                </a:lnTo>
                <a:lnTo>
                  <a:pt x="0" y="2680"/>
                </a:lnTo>
                <a:lnTo>
                  <a:pt x="3841" y="2680"/>
                </a:lnTo>
                <a:lnTo>
                  <a:pt x="3841" y="200"/>
                </a:lnTo>
                <a:lnTo>
                  <a:pt x="192" y="200"/>
                </a:lnTo>
                <a:close/>
              </a:path>
            </a:pathLst>
          </a:custGeom>
          <a:solidFill>
            <a:srgbClr val="FFFFFF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pic>
        <p:nvPicPr>
          <p:cNvPr id="6" name="Picture 4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4800"/>
            <a:ext cx="4038600" cy="467863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Picture Placeholder 36"/>
          <p:cNvSpPr>
            <a:spLocks noGrp="1"/>
          </p:cNvSpPr>
          <p:nvPr>
            <p:ph type="pic" sz="quarter" idx="13"/>
          </p:nvPr>
        </p:nvSpPr>
        <p:spPr>
          <a:xfrm>
            <a:off x="4986868" y="950913"/>
            <a:ext cx="4157132" cy="4962525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983B1C2B-20A7-49C7-B9D9-75DEE92B12B9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gro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0323C1A4-00D1-417C-B9A7-0B5ED461988E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en grafi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/>
          <p:cNvSpPr>
            <a:spLocks/>
          </p:cNvSpPr>
          <p:nvPr/>
        </p:nvSpPr>
        <p:spPr bwMode="auto">
          <a:xfrm>
            <a:off x="0" y="477838"/>
            <a:ext cx="9144000" cy="6380162"/>
          </a:xfrm>
          <a:custGeom>
            <a:avLst/>
            <a:gdLst>
              <a:gd name="T0" fmla="*/ 192 w 3841"/>
              <a:gd name="T1" fmla="*/ 200 h 2680"/>
              <a:gd name="T2" fmla="*/ 0 w 3841"/>
              <a:gd name="T3" fmla="*/ 0 h 2680"/>
              <a:gd name="T4" fmla="*/ 0 w 3841"/>
              <a:gd name="T5" fmla="*/ 2680 h 2680"/>
              <a:gd name="T6" fmla="*/ 3841 w 3841"/>
              <a:gd name="T7" fmla="*/ 2680 h 2680"/>
              <a:gd name="T8" fmla="*/ 3841 w 3841"/>
              <a:gd name="T9" fmla="*/ 200 h 2680"/>
              <a:gd name="T10" fmla="*/ 192 w 3841"/>
              <a:gd name="T11" fmla="*/ 200 h 2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2680">
                <a:moveTo>
                  <a:pt x="192" y="200"/>
                </a:moveTo>
                <a:lnTo>
                  <a:pt x="0" y="0"/>
                </a:lnTo>
                <a:lnTo>
                  <a:pt x="0" y="2680"/>
                </a:lnTo>
                <a:lnTo>
                  <a:pt x="3841" y="2680"/>
                </a:lnTo>
                <a:lnTo>
                  <a:pt x="3841" y="200"/>
                </a:lnTo>
                <a:lnTo>
                  <a:pt x="192" y="200"/>
                </a:lnTo>
                <a:close/>
              </a:path>
            </a:pathLst>
          </a:custGeom>
          <a:solidFill>
            <a:srgbClr val="FFFFFF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pic>
        <p:nvPicPr>
          <p:cNvPr id="6" name="Picture 4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4800"/>
            <a:ext cx="4038600" cy="467863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3"/>
          </p:nvPr>
        </p:nvSpPr>
        <p:spPr>
          <a:xfrm>
            <a:off x="4978400" y="950913"/>
            <a:ext cx="4165600" cy="4962525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EBFE20FB-B568-46B2-8289-5EF508FCA2C4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kolom en ko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/>
        </p:nvSpPr>
        <p:spPr bwMode="auto">
          <a:xfrm>
            <a:off x="0" y="477838"/>
            <a:ext cx="9144000" cy="6380162"/>
          </a:xfrm>
          <a:custGeom>
            <a:avLst/>
            <a:gdLst>
              <a:gd name="T0" fmla="*/ 192 w 3841"/>
              <a:gd name="T1" fmla="*/ 200 h 2680"/>
              <a:gd name="T2" fmla="*/ 0 w 3841"/>
              <a:gd name="T3" fmla="*/ 0 h 2680"/>
              <a:gd name="T4" fmla="*/ 0 w 3841"/>
              <a:gd name="T5" fmla="*/ 2680 h 2680"/>
              <a:gd name="T6" fmla="*/ 3841 w 3841"/>
              <a:gd name="T7" fmla="*/ 2680 h 2680"/>
              <a:gd name="T8" fmla="*/ 3841 w 3841"/>
              <a:gd name="T9" fmla="*/ 200 h 2680"/>
              <a:gd name="T10" fmla="*/ 192 w 3841"/>
              <a:gd name="T11" fmla="*/ 200 h 26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2680">
                <a:moveTo>
                  <a:pt x="192" y="200"/>
                </a:moveTo>
                <a:lnTo>
                  <a:pt x="0" y="0"/>
                </a:lnTo>
                <a:lnTo>
                  <a:pt x="0" y="2680"/>
                </a:lnTo>
                <a:lnTo>
                  <a:pt x="3841" y="2680"/>
                </a:lnTo>
                <a:lnTo>
                  <a:pt x="3841" y="200"/>
                </a:lnTo>
                <a:lnTo>
                  <a:pt x="192" y="200"/>
                </a:lnTo>
                <a:close/>
              </a:path>
            </a:pathLst>
          </a:custGeom>
          <a:solidFill>
            <a:srgbClr val="FFFFFF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pic>
        <p:nvPicPr>
          <p:cNvPr id="8" name="Picture 4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35520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75282"/>
            <a:ext cx="4040188" cy="403815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1pPr>
            <a:lvl2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2pPr>
            <a:lvl3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ScalaSans"/>
                <a:cs typeface="ScalaSans"/>
              </a:defRPr>
            </a:lvl4pPr>
            <a:lvl5pPr>
              <a:defRPr sz="1600">
                <a:latin typeface="ScalaSans"/>
                <a:cs typeface="Scala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35520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75282"/>
            <a:ext cx="4041775" cy="403815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1pPr>
            <a:lvl2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2pPr>
            <a:lvl3pPr>
              <a:spcAft>
                <a:spcPts val="600"/>
              </a:spcAft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ScalaSans"/>
                <a:cs typeface="ScalaSans"/>
              </a:defRPr>
            </a:lvl4pPr>
            <a:lvl5pPr>
              <a:defRPr sz="1600">
                <a:latin typeface="ScalaSans"/>
                <a:cs typeface="Scala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0782ABD4-08F7-4C0A-8556-E04A13FE9FFC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2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slide blauw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>
              <a:gd name="T0" fmla="*/ 0 w 3841"/>
              <a:gd name="T1" fmla="*/ 208 h 400"/>
              <a:gd name="T2" fmla="*/ 0 w 3841"/>
              <a:gd name="T3" fmla="*/ 0 h 400"/>
              <a:gd name="T4" fmla="*/ 3841 w 3841"/>
              <a:gd name="T5" fmla="*/ 0 h 400"/>
              <a:gd name="T6" fmla="*/ 3841 w 3841"/>
              <a:gd name="T7" fmla="*/ 400 h 400"/>
              <a:gd name="T8" fmla="*/ 184 w 3841"/>
              <a:gd name="T9" fmla="*/ 400 h 400"/>
              <a:gd name="T10" fmla="*/ 0 w 3841"/>
              <a:gd name="T11" fmla="*/ 208 h 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tx2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3CF8DBC6-95CA-41C8-A98E-30758B6C10C6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slide bron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>
              <a:gd name="T0" fmla="*/ 0 w 3841"/>
              <a:gd name="T1" fmla="*/ 208 h 400"/>
              <a:gd name="T2" fmla="*/ 0 w 3841"/>
              <a:gd name="T3" fmla="*/ 0 h 400"/>
              <a:gd name="T4" fmla="*/ 3841 w 3841"/>
              <a:gd name="T5" fmla="*/ 0 h 400"/>
              <a:gd name="T6" fmla="*/ 3841 w 3841"/>
              <a:gd name="T7" fmla="*/ 400 h 400"/>
              <a:gd name="T8" fmla="*/ 184 w 3841"/>
              <a:gd name="T9" fmla="*/ 400 h 400"/>
              <a:gd name="T10" fmla="*/ 0 w 3841"/>
              <a:gd name="T11" fmla="*/ 208 h 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E72AEB5D-0211-4EF6-AA8D-E685D144E1D6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slide groe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>
              <a:gd name="T0" fmla="*/ 0 w 3841"/>
              <a:gd name="T1" fmla="*/ 208 h 400"/>
              <a:gd name="T2" fmla="*/ 0 w 3841"/>
              <a:gd name="T3" fmla="*/ 0 h 400"/>
              <a:gd name="T4" fmla="*/ 3841 w 3841"/>
              <a:gd name="T5" fmla="*/ 0 h 400"/>
              <a:gd name="T6" fmla="*/ 3841 w 3841"/>
              <a:gd name="T7" fmla="*/ 400 h 400"/>
              <a:gd name="T8" fmla="*/ 184 w 3841"/>
              <a:gd name="T9" fmla="*/ 400 h 400"/>
              <a:gd name="T10" fmla="*/ 0 w 3841"/>
              <a:gd name="T11" fmla="*/ 208 h 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6D856FF1-1E44-4537-8B09-533BCA9226F7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fotoslide grij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0" y="0"/>
              </a:cxn>
              <a:cxn ang="0">
                <a:pos x="3841" y="0"/>
              </a:cxn>
              <a:cxn ang="0">
                <a:pos x="3841" y="400"/>
              </a:cxn>
              <a:cxn ang="0">
                <a:pos x="184" y="400"/>
              </a:cxn>
              <a:cxn ang="0">
                <a:pos x="0" y="208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3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7D9D2AEB-DDD5-4469-ADF5-ABD1407CD6B7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fotoslide lichtblauw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0" y="0"/>
              </a:cxn>
              <a:cxn ang="0">
                <a:pos x="3841" y="0"/>
              </a:cxn>
              <a:cxn ang="0">
                <a:pos x="3841" y="400"/>
              </a:cxn>
              <a:cxn ang="0">
                <a:pos x="184" y="400"/>
              </a:cxn>
              <a:cxn ang="0">
                <a:pos x="0" y="208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51AEEA13-D416-491F-9364-5871D05211A4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otoslide lichtbrons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0" y="0"/>
              </a:cxn>
              <a:cxn ang="0">
                <a:pos x="3841" y="0"/>
              </a:cxn>
              <a:cxn ang="0">
                <a:pos x="3841" y="400"/>
              </a:cxn>
              <a:cxn ang="0">
                <a:pos x="184" y="400"/>
              </a:cxn>
              <a:cxn ang="0">
                <a:pos x="0" y="208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5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621436BE-7F4D-4861-A2A8-F72601188700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fotoslide lichtgroen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0" y="0"/>
              </a:cxn>
              <a:cxn ang="0">
                <a:pos x="3841" y="0"/>
              </a:cxn>
              <a:cxn ang="0">
                <a:pos x="3841" y="400"/>
              </a:cxn>
              <a:cxn ang="0">
                <a:pos x="184" y="400"/>
              </a:cxn>
              <a:cxn ang="0">
                <a:pos x="0" y="208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6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85097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23B0C64F-6E86-43AB-9365-9ABC763F9CB3}" type="slidenum">
              <a:rPr lang="nl-NL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br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763F52A7-6AF9-480A-A6BB-74CEE6593CAA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blauw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7B1CD66B-5195-43EE-8C98-5D42CA913012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grij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1C42F756-123D-46FE-A191-014AC1E437ED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lichtblau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FB480630-46B0-492D-B040-730835965283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lichtbron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C6288AF0-97C0-4BA8-BA10-43169A8D1F50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slide lichtgro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4022725" y="1476375"/>
            <a:ext cx="5145088" cy="1695450"/>
          </a:xfrm>
          <a:custGeom>
            <a:avLst/>
            <a:gdLst>
              <a:gd name="T0" fmla="*/ 2161 w 2161"/>
              <a:gd name="T1" fmla="*/ 712 h 712"/>
              <a:gd name="T2" fmla="*/ 329 w 2161"/>
              <a:gd name="T3" fmla="*/ 712 h 712"/>
              <a:gd name="T4" fmla="*/ 0 w 2161"/>
              <a:gd name="T5" fmla="*/ 392 h 712"/>
              <a:gd name="T6" fmla="*/ 0 w 2161"/>
              <a:gd name="T7" fmla="*/ 0 h 712"/>
              <a:gd name="T8" fmla="*/ 2161 w 2161"/>
              <a:gd name="T9" fmla="*/ 0 h 712"/>
              <a:gd name="T10" fmla="*/ 2161 w 2161"/>
              <a:gd name="T11" fmla="*/ 712 h 7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1" h="712">
                <a:moveTo>
                  <a:pt x="2161" y="712"/>
                </a:moveTo>
                <a:lnTo>
                  <a:pt x="329" y="712"/>
                </a:lnTo>
                <a:lnTo>
                  <a:pt x="0" y="392"/>
                </a:lnTo>
                <a:lnTo>
                  <a:pt x="0" y="0"/>
                </a:lnTo>
                <a:lnTo>
                  <a:pt x="2161" y="0"/>
                </a:lnTo>
                <a:lnTo>
                  <a:pt x="2161" y="712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latin typeface="+mn-lt"/>
              <a:cs typeface="+mn-cs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588" y="5924550"/>
            <a:ext cx="9144001" cy="933450"/>
          </a:xfrm>
          <a:prstGeom prst="rect">
            <a:avLst/>
          </a:prstGeom>
          <a:solidFill>
            <a:srgbClr val="FFFFFF">
              <a:alpha val="94901"/>
            </a:srgbClr>
          </a:solidFill>
          <a:ln w="12700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  <a:ea typeface="ヒラギノ角ゴ Pro W3"/>
              <a:cs typeface="ヒラギノ角ゴ Pro W3"/>
            </a:endParaRPr>
          </a:p>
        </p:txBody>
      </p:sp>
      <p:pic>
        <p:nvPicPr>
          <p:cNvPr id="5" name="Picture 5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722602" y="1963618"/>
            <a:ext cx="4386263" cy="1208134"/>
          </a:xfrm>
        </p:spPr>
        <p:txBody>
          <a:bodyPr>
            <a:normAutofit/>
          </a:bodyPr>
          <a:lstStyle>
            <a:lvl1pPr>
              <a:buFontTx/>
              <a:buNone/>
              <a:defRPr sz="320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913688" y="6257925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9933"/>
                </a:solidFill>
              </a:defRPr>
            </a:lvl1pPr>
          </a:lstStyle>
          <a:p>
            <a:fld id="{F7A07C7E-2EDC-4830-9E29-EFF6DFD91EB9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257925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6"/>
          </p:nvPr>
        </p:nvSpPr>
        <p:spPr>
          <a:xfrm>
            <a:off x="5160963" y="6257925"/>
            <a:ext cx="235743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CC99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auto">
          <a:xfrm>
            <a:off x="0" y="0"/>
            <a:ext cx="9144000" cy="950913"/>
          </a:xfrm>
          <a:custGeom>
            <a:avLst/>
            <a:gdLst/>
            <a:ahLst/>
            <a:cxnLst>
              <a:cxn ang="0">
                <a:pos x="0" y="208"/>
              </a:cxn>
              <a:cxn ang="0">
                <a:pos x="0" y="0"/>
              </a:cxn>
              <a:cxn ang="0">
                <a:pos x="3841" y="0"/>
              </a:cxn>
              <a:cxn ang="0">
                <a:pos x="3841" y="400"/>
              </a:cxn>
              <a:cxn ang="0">
                <a:pos x="184" y="400"/>
              </a:cxn>
              <a:cxn ang="0">
                <a:pos x="0" y="208"/>
              </a:cxn>
            </a:cxnLst>
            <a:rect l="0" t="0" r="r" b="b"/>
            <a:pathLst>
              <a:path w="3841" h="400">
                <a:moveTo>
                  <a:pt x="0" y="208"/>
                </a:moveTo>
                <a:lnTo>
                  <a:pt x="0" y="0"/>
                </a:lnTo>
                <a:lnTo>
                  <a:pt x="3841" y="0"/>
                </a:lnTo>
                <a:lnTo>
                  <a:pt x="3841" y="400"/>
                </a:lnTo>
                <a:lnTo>
                  <a:pt x="184" y="400"/>
                </a:lnTo>
                <a:lnTo>
                  <a:pt x="0" y="208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4" name="Picture 4" descr="02-UTI_Basisvormen_powerpoint_0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6061075"/>
            <a:ext cx="25400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1842"/>
            <a:ext cx="8229600" cy="952242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300413" y="6376988"/>
            <a:ext cx="206375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Fiscal Institute Tilburg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62938" y="6381750"/>
            <a:ext cx="773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B2DB202-E579-4656-81BD-AB897208F7AB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>
          <a:xfrm>
            <a:off x="5527675" y="6376988"/>
            <a:ext cx="23574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/>
              <a:t>31-01-2012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62" r:id="rId8"/>
    <p:sldLayoutId id="2147484263" r:id="rId9"/>
    <p:sldLayoutId id="2147484264" r:id="rId10"/>
    <p:sldLayoutId id="2147484265" r:id="rId11"/>
    <p:sldLayoutId id="2147484266" r:id="rId12"/>
    <p:sldLayoutId id="2147484267" r:id="rId13"/>
    <p:sldLayoutId id="2147484268" r:id="rId14"/>
    <p:sldLayoutId id="2147484269" r:id="rId15"/>
    <p:sldLayoutId id="2147484270" r:id="rId16"/>
    <p:sldLayoutId id="2147484271" r:id="rId17"/>
    <p:sldLayoutId id="2147484272" r:id="rId18"/>
    <p:sldLayoutId id="2147484273" r:id="rId19"/>
    <p:sldLayoutId id="2147484274" r:id="rId20"/>
    <p:sldLayoutId id="2147484275" r:id="rId21"/>
    <p:sldLayoutId id="2147484276" r:id="rId22"/>
    <p:sldLayoutId id="2147484277" r:id="rId23"/>
    <p:sldLayoutId id="2147484278" r:id="rId24"/>
    <p:sldLayoutId id="2147484279" r:id="rId25"/>
    <p:sldLayoutId id="2147484280" r:id="rId26"/>
    <p:sldLayoutId id="2147484281" r:id="rId27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calaSans" pitchFamily="-109" charset="0"/>
          <a:ea typeface="ヒラギノ角ゴ Pro W3" pitchFamily="-109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rgbClr val="003366"/>
          </a:solidFill>
          <a:latin typeface="Arial" pitchFamily="34" charset="0"/>
          <a:ea typeface="ヒラギノ角ゴ Pro W3" pitchFamily="-109" charset="-128"/>
          <a:cs typeface="Arial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rgbClr val="003366"/>
          </a:solidFill>
          <a:latin typeface="ScalaSans"/>
          <a:ea typeface="ヒラギノ角ゴ Pro W3" pitchFamily="-109" charset="-128"/>
          <a:cs typeface="Scala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ctrTitle"/>
          </p:nvPr>
        </p:nvSpPr>
        <p:spPr>
          <a:xfrm>
            <a:off x="4067175" y="1628775"/>
            <a:ext cx="5834063" cy="1470025"/>
          </a:xfrm>
        </p:spPr>
        <p:txBody>
          <a:bodyPr/>
          <a:lstStyle/>
          <a:p>
            <a:pPr eaLnBrk="1" hangingPunct="1"/>
            <a:r>
              <a:rPr lang="en-GB" sz="1800" smtClean="0">
                <a:ea typeface="ヒラギノ角ゴ Pro W3"/>
              </a:rPr>
              <a:t>Freedom of investment between EU and </a:t>
            </a:r>
            <a:br>
              <a:rPr lang="en-GB" sz="1800" smtClean="0">
                <a:ea typeface="ヒラギノ角ゴ Pro W3"/>
              </a:rPr>
            </a:br>
            <a:r>
              <a:rPr lang="en-GB" sz="1800" smtClean="0">
                <a:ea typeface="ヒラギノ角ゴ Pro W3"/>
              </a:rPr>
              <a:t>non-EU Member States and its impact on </a:t>
            </a:r>
            <a:br>
              <a:rPr lang="en-GB" sz="1800" smtClean="0">
                <a:ea typeface="ヒラギノ角ゴ Pro W3"/>
              </a:rPr>
            </a:br>
            <a:r>
              <a:rPr lang="en-GB" sz="1800" smtClean="0">
                <a:ea typeface="ヒラギノ角ゴ Pro W3"/>
              </a:rPr>
              <a:t>corporate income tax systems within </a:t>
            </a:r>
            <a:br>
              <a:rPr lang="en-GB" sz="1800" smtClean="0">
                <a:ea typeface="ヒラギノ角ゴ Pro W3"/>
              </a:rPr>
            </a:br>
            <a:r>
              <a:rPr lang="en-GB" sz="1800" smtClean="0">
                <a:ea typeface="ヒラギノ角ゴ Pro W3"/>
              </a:rPr>
              <a:t>the European Union </a:t>
            </a:r>
            <a:r>
              <a:rPr lang="nl-NL" sz="1600" smtClean="0">
                <a:ea typeface="ヒラギノ角ゴ Pro W3"/>
              </a:rPr>
              <a:t/>
            </a:r>
            <a:br>
              <a:rPr lang="nl-NL" sz="1600" smtClean="0">
                <a:ea typeface="ヒラギノ角ゴ Pro W3"/>
              </a:rPr>
            </a:br>
            <a:r>
              <a:rPr lang="nl-NL" sz="1600" smtClean="0">
                <a:ea typeface="ヒラギノ角ゴ Pro W3"/>
              </a:rPr>
              <a:t>                </a:t>
            </a:r>
            <a:br>
              <a:rPr lang="nl-NL" sz="1600" smtClean="0">
                <a:ea typeface="ヒラギノ角ゴ Pro W3"/>
              </a:rPr>
            </a:br>
            <a:r>
              <a:rPr lang="nl-NL" sz="1600" smtClean="0">
                <a:ea typeface="ヒラギノ角ゴ Pro W3"/>
              </a:rPr>
              <a:t>                </a:t>
            </a:r>
            <a:r>
              <a:rPr lang="nl-NL" sz="1800" smtClean="0">
                <a:ea typeface="ヒラギノ角ゴ Pro W3"/>
              </a:rPr>
              <a:t>Dr. D.S. Smit LL.M.</a:t>
            </a:r>
            <a:r>
              <a:rPr lang="nl-NL" sz="1600" smtClean="0">
                <a:ea typeface="ヒラギノ角ゴ Pro W3"/>
              </a:rPr>
              <a:t/>
            </a:r>
            <a:br>
              <a:rPr lang="nl-NL" sz="1600" smtClean="0">
                <a:ea typeface="ヒラギノ角ゴ Pro W3"/>
              </a:rPr>
            </a:br>
            <a:endParaRPr lang="nl-NL" sz="1600" smtClean="0">
              <a:ea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349ED10F-F0A3-47EA-8A67-4027BE017F7D}" type="slidenum">
              <a:rPr lang="nl-NL"/>
              <a:pPr algn="l"/>
              <a:t>2</a:t>
            </a:fld>
            <a:endParaRPr lang="nl-NL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en-US" smtClean="0">
                <a:ea typeface="ヒラギノ角ゴ Pro W3"/>
              </a:rPr>
              <a:t>The Research Question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981075"/>
            <a:ext cx="6781800" cy="5543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Starting point: international economic integration within the European Union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Free movement of persons, services &amp; capital (“freedom of investment”)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Huge impact on Member States’ company tax regimes within the EU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endParaRPr lang="en-US" sz="2200" smtClean="0">
              <a:ea typeface="ヒラギノ角ゴ Pro W3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International economic integration does not stop, however, at the borders of the EU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European Commission (2006): “European openness”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Article 63 TFEU: free movement of capital between Member States </a:t>
            </a:r>
            <a:r>
              <a:rPr lang="en-US" sz="2200" i="1" smtClean="0">
                <a:ea typeface="ヒラギノ角ゴ Pro W3"/>
              </a:rPr>
              <a:t>and </a:t>
            </a:r>
            <a:r>
              <a:rPr lang="en-US" sz="2200" smtClean="0">
                <a:ea typeface="ヒラギノ角ゴ Pro W3"/>
              </a:rPr>
              <a:t>between Member States and third countries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en-US" sz="2200" smtClean="0">
                <a:ea typeface="ヒラギノ角ゴ Pro W3"/>
              </a:rPr>
              <a:t>Various Association, Partnership and Cooperation Agreements with third countries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sz="1700" smtClean="0">
              <a:ea typeface="ヒラギノ角ゴ Pro W3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sz="1700" smtClean="0">
              <a:ea typeface="ヒラギノ角ゴ Pro W3"/>
            </a:endParaRP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sz="1500" smtClean="0">
              <a:ea typeface="ヒラギノ角ゴ Pro W3"/>
            </a:endParaRP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700" smtClean="0">
              <a:ea typeface="ヒラギノ角ゴ Pro W3"/>
            </a:endParaRPr>
          </a:p>
          <a:p>
            <a:pPr lvl="1" eaLnBrk="1" hangingPunct="1">
              <a:lnSpc>
                <a:spcPct val="80000"/>
              </a:lnSpc>
              <a:buFont typeface="Arial" pitchFamily="34" charset="0"/>
              <a:buChar char="•"/>
            </a:pPr>
            <a:endParaRPr lang="en-US" sz="1700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475CFA2F-2BBA-4E34-81BF-22CFFCE9EC1B}" type="slidenum">
              <a:rPr lang="nl-NL"/>
              <a:pPr algn="l"/>
              <a:t>3</a:t>
            </a:fld>
            <a:endParaRPr lang="nl-NL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en-US" smtClean="0">
                <a:ea typeface="ヒラギノ角ゴ Pro W3"/>
              </a:rPr>
              <a:t>The Research Question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981075"/>
            <a:ext cx="6781800" cy="50292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Research question: </a:t>
            </a:r>
          </a:p>
          <a:p>
            <a:pPr eaLnBrk="1" hangingPunct="1">
              <a:buFontTx/>
              <a:buChar char="•"/>
            </a:pPr>
            <a:endParaRPr lang="en-US" sz="2400" smtClean="0">
              <a:ea typeface="ヒラギノ角ゴ Pro W3"/>
            </a:endParaRPr>
          </a:p>
          <a:p>
            <a:pPr lvl="1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What is and should be the impact of the European free movement provisions on Member States’ company income tax systems in the relations between Member States and non-Member States?</a:t>
            </a:r>
          </a:p>
          <a:p>
            <a:pPr eaLnBrk="1" hangingPunct="1">
              <a:buFontTx/>
              <a:buChar char="•"/>
            </a:pPr>
            <a:endParaRPr lang="en-US" i="1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i="1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z="1800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33EBD812-6F14-4228-98CC-75D52E15195E}" type="slidenum">
              <a:rPr lang="nl-NL"/>
              <a:pPr algn="l"/>
              <a:t>4</a:t>
            </a:fld>
            <a:endParaRPr lang="nl-NL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en-US" smtClean="0">
                <a:ea typeface="ヒラギノ角ゴ Pro W3"/>
              </a:rPr>
              <a:t>Scope of the Study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836613"/>
            <a:ext cx="7345362" cy="50292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ea typeface="ヒラギノ角ゴ Pro W3"/>
              </a:rPr>
              <a:t>Focus on 6 corporate income tax measures in an international context*):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>
                <a:ea typeface="ヒラギノ角ゴ Pro W3"/>
              </a:rPr>
              <a:t>Direct third country investments between EU and non-EU Member States:</a:t>
            </a:r>
          </a:p>
          <a:p>
            <a:pPr lvl="1" eaLnBrk="1" hangingPunct="1">
              <a:buFont typeface="Arial" pitchFamily="34" charset="0"/>
              <a:buChar char="•"/>
            </a:pPr>
            <a:endParaRPr lang="en-US" sz="1800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z="1800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z="1800" smtClean="0">
              <a:ea typeface="ヒラギノ角ゴ Pro W3"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sz="1800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>
                <a:ea typeface="ヒラギノ角ゴ Pro W3"/>
              </a:rPr>
              <a:t>Indirect third country investments between EU and non-EU Member States through an EU intermediary:</a:t>
            </a:r>
          </a:p>
          <a:p>
            <a:pPr lvl="1" eaLnBrk="1" hangingPunct="1">
              <a:buFont typeface="Wingdings" pitchFamily="2" charset="2"/>
              <a:buNone/>
            </a:pPr>
            <a:endParaRPr lang="en-US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mtClean="0">
              <a:ea typeface="ヒラギノ角ゴ Pro W3"/>
            </a:endParaRPr>
          </a:p>
          <a:p>
            <a:pPr lvl="1" eaLnBrk="1" hangingPunct="1">
              <a:buFont typeface="Arial" pitchFamily="34" charset="0"/>
              <a:buChar char="•"/>
            </a:pPr>
            <a:endParaRPr lang="en-US" smtClean="0">
              <a:ea typeface="ヒラギノ角ゴ Pro W3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5375" y="2420938"/>
            <a:ext cx="576263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35375" y="3213100"/>
            <a:ext cx="576263" cy="5762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0788" y="3213100"/>
            <a:ext cx="574675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00788" y="2420938"/>
            <a:ext cx="574675" cy="5762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35375" y="6281738"/>
            <a:ext cx="576263" cy="5762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35375" y="5445125"/>
            <a:ext cx="576263" cy="5762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00788" y="4652963"/>
            <a:ext cx="574675" cy="5762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00788" y="5445125"/>
            <a:ext cx="574675" cy="5762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35375" y="4652963"/>
            <a:ext cx="576263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00788" y="6281738"/>
            <a:ext cx="574675" cy="5762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cxnSp>
        <p:nvCxnSpPr>
          <p:cNvPr id="21" name="Straight Connector 20"/>
          <p:cNvCxnSpPr>
            <a:stCxn id="7" idx="2"/>
            <a:endCxn id="8" idx="0"/>
          </p:cNvCxnSpPr>
          <p:nvPr/>
        </p:nvCxnSpPr>
        <p:spPr>
          <a:xfrm>
            <a:off x="3924300" y="2997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588125" y="2997200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924300" y="522922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2"/>
            <a:endCxn id="15" idx="0"/>
          </p:cNvCxnSpPr>
          <p:nvPr/>
        </p:nvCxnSpPr>
        <p:spPr>
          <a:xfrm>
            <a:off x="6588125" y="5229225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2" idx="2"/>
            <a:endCxn id="11" idx="0"/>
          </p:cNvCxnSpPr>
          <p:nvPr/>
        </p:nvCxnSpPr>
        <p:spPr>
          <a:xfrm>
            <a:off x="3924300" y="6021388"/>
            <a:ext cx="0" cy="260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8" name="TextBox 29"/>
          <p:cNvSpPr txBox="1">
            <a:spLocks noChangeArrowheads="1"/>
          </p:cNvSpPr>
          <p:nvPr/>
        </p:nvSpPr>
        <p:spPr bwMode="auto">
          <a:xfrm>
            <a:off x="3635375" y="2492375"/>
            <a:ext cx="649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Non-EU</a:t>
            </a:r>
          </a:p>
        </p:txBody>
      </p:sp>
      <p:sp>
        <p:nvSpPr>
          <p:cNvPr id="32789" name="TextBox 30"/>
          <p:cNvSpPr txBox="1">
            <a:spLocks noChangeArrowheads="1"/>
          </p:cNvSpPr>
          <p:nvPr/>
        </p:nvSpPr>
        <p:spPr bwMode="auto">
          <a:xfrm>
            <a:off x="6300788" y="3213100"/>
            <a:ext cx="647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Non-EU</a:t>
            </a:r>
          </a:p>
        </p:txBody>
      </p:sp>
      <p:sp>
        <p:nvSpPr>
          <p:cNvPr id="32790" name="TextBox 31"/>
          <p:cNvSpPr txBox="1">
            <a:spLocks noChangeArrowheads="1"/>
          </p:cNvSpPr>
          <p:nvPr/>
        </p:nvSpPr>
        <p:spPr bwMode="auto">
          <a:xfrm>
            <a:off x="3635375" y="4652963"/>
            <a:ext cx="6492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Non-EU</a:t>
            </a:r>
          </a:p>
        </p:txBody>
      </p:sp>
      <p:sp>
        <p:nvSpPr>
          <p:cNvPr id="32791" name="TextBox 32"/>
          <p:cNvSpPr txBox="1">
            <a:spLocks noChangeArrowheads="1"/>
          </p:cNvSpPr>
          <p:nvPr/>
        </p:nvSpPr>
        <p:spPr bwMode="auto">
          <a:xfrm>
            <a:off x="6300788" y="6237288"/>
            <a:ext cx="647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Non-EU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6588125" y="6021388"/>
            <a:ext cx="0" cy="287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93" name="TextBox 39"/>
          <p:cNvSpPr txBox="1">
            <a:spLocks noChangeArrowheads="1"/>
          </p:cNvSpPr>
          <p:nvPr/>
        </p:nvSpPr>
        <p:spPr bwMode="auto">
          <a:xfrm>
            <a:off x="3708400" y="3357563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32794" name="TextBox 40"/>
          <p:cNvSpPr txBox="1">
            <a:spLocks noChangeArrowheads="1"/>
          </p:cNvSpPr>
          <p:nvPr/>
        </p:nvSpPr>
        <p:spPr bwMode="auto">
          <a:xfrm>
            <a:off x="6372225" y="4797425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32795" name="TextBox 41"/>
          <p:cNvSpPr txBox="1">
            <a:spLocks noChangeArrowheads="1"/>
          </p:cNvSpPr>
          <p:nvPr/>
        </p:nvSpPr>
        <p:spPr bwMode="auto">
          <a:xfrm>
            <a:off x="3708400" y="5589588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32796" name="TextBox 42"/>
          <p:cNvSpPr txBox="1">
            <a:spLocks noChangeArrowheads="1"/>
          </p:cNvSpPr>
          <p:nvPr/>
        </p:nvSpPr>
        <p:spPr bwMode="auto">
          <a:xfrm>
            <a:off x="6372225" y="5589588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32797" name="TextBox 43"/>
          <p:cNvSpPr txBox="1">
            <a:spLocks noChangeArrowheads="1"/>
          </p:cNvSpPr>
          <p:nvPr/>
        </p:nvSpPr>
        <p:spPr bwMode="auto">
          <a:xfrm>
            <a:off x="3708400" y="6381750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32798" name="TextBox 44"/>
          <p:cNvSpPr txBox="1">
            <a:spLocks noChangeArrowheads="1"/>
          </p:cNvSpPr>
          <p:nvPr/>
        </p:nvSpPr>
        <p:spPr bwMode="auto">
          <a:xfrm>
            <a:off x="6372225" y="2565400"/>
            <a:ext cx="5032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200" b="1"/>
              <a:t>EU</a:t>
            </a:r>
          </a:p>
        </p:txBody>
      </p:sp>
      <p:sp>
        <p:nvSpPr>
          <p:cNvPr id="48" name="Oval 47"/>
          <p:cNvSpPr/>
          <p:nvPr/>
        </p:nvSpPr>
        <p:spPr>
          <a:xfrm>
            <a:off x="3132138" y="2708275"/>
            <a:ext cx="1511300" cy="7207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5867400" y="2781300"/>
            <a:ext cx="1512888" cy="7191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3132138" y="5805488"/>
            <a:ext cx="1511300" cy="7191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795963" y="5013325"/>
            <a:ext cx="1512887" cy="7191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2803" name="TextBox 53"/>
          <p:cNvSpPr txBox="1">
            <a:spLocks noChangeArrowheads="1"/>
          </p:cNvSpPr>
          <p:nvPr/>
        </p:nvSpPr>
        <p:spPr bwMode="auto">
          <a:xfrm>
            <a:off x="0" y="2781300"/>
            <a:ext cx="305911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/>
              <a:t>*)</a:t>
            </a:r>
          </a:p>
          <a:p>
            <a:r>
              <a:rPr lang="nl-NL" sz="1600"/>
              <a:t>1 Withholding taxes</a:t>
            </a:r>
          </a:p>
          <a:p>
            <a:r>
              <a:rPr lang="nl-NL" sz="1600"/>
              <a:t>2 Limitations on the deduction of interest expenses</a:t>
            </a:r>
          </a:p>
          <a:p>
            <a:r>
              <a:rPr lang="nl-NL" sz="1600"/>
              <a:t>3 Relief for double taxation</a:t>
            </a:r>
          </a:p>
          <a:p>
            <a:r>
              <a:rPr lang="nl-NL" sz="1600"/>
              <a:t>4 CFC-legislation</a:t>
            </a:r>
          </a:p>
          <a:p>
            <a:r>
              <a:rPr lang="nl-NL" sz="1600"/>
              <a:t>5 Loss compensation</a:t>
            </a:r>
          </a:p>
          <a:p>
            <a:r>
              <a:rPr lang="nl-NL" sz="1600"/>
              <a:t>6 Transfer of business assets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C5E5C2E6-04BD-4457-B512-79A7640497AE}" type="slidenum">
              <a:rPr lang="nl-NL"/>
              <a:pPr algn="l"/>
              <a:t>5</a:t>
            </a:fld>
            <a:endParaRPr lang="nl-NL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en-US" smtClean="0">
                <a:ea typeface="ヒラギノ角ゴ Pro W3"/>
              </a:rPr>
              <a:t>Benchmark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052513"/>
            <a:ext cx="6781800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ea typeface="ヒラギノ角ゴ Pro W3"/>
              </a:rPr>
              <a:t>Freedom of investment implies international tax neutrality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ea typeface="ヒラギノ角ゴ Pro W3"/>
              </a:rPr>
              <a:t>Inter-nations neutrality:</a:t>
            </a:r>
          </a:p>
          <a:p>
            <a:pPr lvl="2" eaLnBrk="1" hangingPunct="1">
              <a:lnSpc>
                <a:spcPct val="90000"/>
              </a:lnSpc>
              <a:buFontTx/>
              <a:buChar char="•"/>
            </a:pPr>
            <a:r>
              <a:rPr lang="en-GB" i="1" smtClean="0">
                <a:ea typeface="ヒラギノ角ゴ Pro W3"/>
              </a:rPr>
              <a:t>International tax neutrality can be best achieved if taxation does not adversely influence the relation between taxes and public goods to the disadvantage of transnational investment</a:t>
            </a:r>
          </a:p>
          <a:p>
            <a:pPr lvl="2" eaLnBrk="1" hangingPunct="1">
              <a:lnSpc>
                <a:spcPct val="90000"/>
              </a:lnSpc>
              <a:buFontTx/>
              <a:buChar char="•"/>
            </a:pPr>
            <a:r>
              <a:rPr lang="en-GB" smtClean="0">
                <a:ea typeface="ヒラギノ角ゴ Pro W3"/>
              </a:rPr>
              <a:t>Boils down, in its ultimate implications, to source-state based taxation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ea typeface="ヒラギノ角ゴ Pro W3"/>
              </a:rPr>
              <a:t>Neutrality considerations may be constrained by taxpayer equity considerations</a:t>
            </a:r>
            <a:endParaRPr lang="en-US" i="1" smtClean="0">
              <a:ea typeface="ヒラギノ角ゴ Pro W3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>
                <a:ea typeface="ヒラギノ角ゴ Pro W3"/>
              </a:rPr>
              <a:t>Striking match with CJEU case law relating to freedom of investment:</a:t>
            </a:r>
          </a:p>
          <a:p>
            <a:pPr lvl="2" eaLnBrk="1" hangingPunct="1">
              <a:lnSpc>
                <a:spcPct val="90000"/>
              </a:lnSpc>
              <a:buFontTx/>
              <a:buChar char="•"/>
            </a:pPr>
            <a:r>
              <a:rPr lang="en-GB" smtClean="0">
                <a:ea typeface="ヒラギノ角ゴ Pro W3"/>
              </a:rPr>
              <a:t>Economic concept</a:t>
            </a:r>
          </a:p>
          <a:p>
            <a:pPr lvl="2" eaLnBrk="1" hangingPunct="1">
              <a:lnSpc>
                <a:spcPct val="90000"/>
              </a:lnSpc>
              <a:buFontTx/>
              <a:buChar char="•"/>
            </a:pPr>
            <a:r>
              <a:rPr lang="en-GB" smtClean="0">
                <a:ea typeface="ヒラギノ角ゴ Pro W3"/>
              </a:rPr>
              <a:t>Implies a genuine economic link with the territory of a Member State through the exercise of a genuine economic activity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ea typeface="ヒラギノ角ゴ Pro W3"/>
            </a:endParaRPr>
          </a:p>
          <a:p>
            <a:pPr eaLnBrk="1" hangingPunct="1">
              <a:lnSpc>
                <a:spcPct val="90000"/>
              </a:lnSpc>
            </a:pPr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9E1DD90D-ECA2-4836-976F-32AD7D105695}" type="slidenum">
              <a:rPr lang="nl-NL"/>
              <a:pPr algn="l"/>
              <a:t>6</a:t>
            </a:fld>
            <a:endParaRPr lang="nl-NL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nl-NL" smtClean="0">
                <a:ea typeface="ヒラギノ角ゴ Pro W3"/>
              </a:rPr>
              <a:t>Structure and Conclusions of the Study</a:t>
            </a:r>
            <a:endParaRPr lang="en-US" smtClean="0">
              <a:ea typeface="ヒラギノ角ゴ Pro W3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765175"/>
            <a:ext cx="6781800" cy="6092825"/>
          </a:xfrm>
        </p:spPr>
        <p:txBody>
          <a:bodyPr/>
          <a:lstStyle/>
          <a:p>
            <a:pPr eaLnBrk="1" hangingPunct="1"/>
            <a:endParaRPr lang="en-US" sz="21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H1: Research question and acknowledgements</a:t>
            </a: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H2: Benchmark</a:t>
            </a: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H3: Dividing line between EU Member States and non-EU Member States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Position of associated and dependent territories: (part of a) Member State or third country?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Conclusion: third country to the extent not</a:t>
            </a:r>
            <a:r>
              <a:rPr lang="en-GB" sz="2100" smtClean="0">
                <a:ea typeface="ヒラギノ角ゴ Pro W3"/>
              </a:rPr>
              <a:t> bound to apply the Treaty provision at stake</a:t>
            </a:r>
            <a:endParaRPr lang="en-US" sz="21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H4: Relevant positive integration between the Member States</a:t>
            </a: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H5: Relevant negative integration between the Member States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Conclusion: significant impact on Member States company tax systems</a:t>
            </a:r>
          </a:p>
          <a:p>
            <a:pPr eaLnBrk="1" hangingPunct="1"/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6FE8D27E-ECB8-4A9E-8C97-7DAB2753CCD4}" type="slidenum">
              <a:rPr lang="nl-NL"/>
              <a:pPr algn="l"/>
              <a:t>7</a:t>
            </a:fld>
            <a:endParaRPr lang="nl-NL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nl-NL" smtClean="0">
                <a:ea typeface="ヒラギノ角ゴ Pro W3"/>
              </a:rPr>
              <a:t>Structure and Conclusions of the Study</a:t>
            </a:r>
            <a:endParaRPr lang="en-US" smtClean="0">
              <a:ea typeface="ヒラギノ角ゴ Pro W3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765175"/>
            <a:ext cx="6781800" cy="6092825"/>
          </a:xfrm>
        </p:spPr>
        <p:txBody>
          <a:bodyPr/>
          <a:lstStyle/>
          <a:p>
            <a:pPr eaLnBrk="1" hangingPunct="1"/>
            <a:endParaRPr lang="en-US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H6: Access to freedom of investment vis-à-vis third countries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Conclusion: The bigger the investment, the lower the protection (benchmark of “definite influence”)</a:t>
            </a: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H7: Discrimination and justification grounds under freedom of investment vis-à-vis third countries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Conclusion: More room to successfully rely on justification grounds</a:t>
            </a:r>
          </a:p>
          <a:p>
            <a:pPr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H8: Temporal scope of freedom of investment vis-à-vis third countries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Conclusion: Limits the protection under the free movement of capital under Article 63 TFEU</a:t>
            </a:r>
          </a:p>
          <a:p>
            <a:pPr lvl="1" eaLnBrk="1" hangingPunct="1">
              <a:buFontTx/>
              <a:buChar char="•"/>
            </a:pPr>
            <a:r>
              <a:rPr lang="en-US" sz="2100" smtClean="0">
                <a:ea typeface="ヒラギノ角ゴ Pro W3"/>
              </a:rPr>
              <a:t>Extends the protection under the APC Agreements</a:t>
            </a:r>
          </a:p>
          <a:p>
            <a:pPr eaLnBrk="1" hangingPunct="1"/>
            <a:endParaRPr lang="en-US" sz="1900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12DFE45C-7F8F-4394-9D53-522B88268A7C}" type="slidenum">
              <a:rPr lang="nl-NL"/>
              <a:pPr algn="l"/>
              <a:t>8</a:t>
            </a:fld>
            <a:endParaRPr lang="nl-NL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nl-NL" smtClean="0">
                <a:ea typeface="ヒラギノ角ゴ Pro W3"/>
              </a:rPr>
              <a:t>Structure and Conclusions of the Study</a:t>
            </a:r>
            <a:endParaRPr lang="en-US" smtClean="0">
              <a:ea typeface="ヒラギノ角ゴ Pro W3"/>
            </a:endParaRP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765175"/>
            <a:ext cx="6781800" cy="6092825"/>
          </a:xfrm>
        </p:spPr>
        <p:txBody>
          <a:bodyPr/>
          <a:lstStyle/>
          <a:p>
            <a:pPr eaLnBrk="1" hangingPunct="1"/>
            <a:endParaRPr lang="en-US" sz="22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H9: Indirectly held third country investments (intermediate companies &amp; dual resident companies)</a:t>
            </a:r>
          </a:p>
          <a:p>
            <a:pPr lvl="1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No protection in case of tax avoidance</a:t>
            </a:r>
          </a:p>
          <a:p>
            <a:pPr lvl="1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Benchmark: Intermediate company has no genuine economic link with the economy of Member State</a:t>
            </a:r>
          </a:p>
          <a:p>
            <a:pPr lvl="1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Requirement of proportionality: taxpayer must still be allowed to provide proof to the contrary</a:t>
            </a:r>
          </a:p>
          <a:p>
            <a:pPr lvl="1" eaLnBrk="1" hangingPunct="1">
              <a:buFontTx/>
              <a:buChar char="•"/>
            </a:pPr>
            <a:endParaRPr lang="en-US" sz="2400" smtClean="0">
              <a:ea typeface="ヒラギノ角ゴ Pro W3"/>
            </a:endParaRPr>
          </a:p>
          <a:p>
            <a:pPr eaLnBrk="1" hangingPunct="1"/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8A55BDD6-BA46-4583-9BA7-17F16B1F33F5}" type="slidenum">
              <a:rPr lang="nl-NL"/>
              <a:pPr algn="l"/>
              <a:t>9</a:t>
            </a:fld>
            <a:endParaRPr lang="nl-NL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nl-NL" smtClean="0">
                <a:ea typeface="ヒラギノ角ゴ Pro W3"/>
              </a:rPr>
              <a:t>Structure and Conclusions of the Study</a:t>
            </a:r>
            <a:endParaRPr lang="en-US" smtClean="0">
              <a:ea typeface="ヒラギノ角ゴ Pro W3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765175"/>
            <a:ext cx="6781800" cy="6092825"/>
          </a:xfrm>
        </p:spPr>
        <p:txBody>
          <a:bodyPr/>
          <a:lstStyle/>
          <a:p>
            <a:pPr eaLnBrk="1" hangingPunct="1"/>
            <a:endParaRPr lang="en-US" sz="22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H10: Recommendations &amp; conclusions</a:t>
            </a:r>
          </a:p>
          <a:p>
            <a:pPr lvl="1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Amendment of existing tax Directives</a:t>
            </a:r>
          </a:p>
          <a:p>
            <a:pPr lvl="2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Definition of “third countries”</a:t>
            </a:r>
          </a:p>
          <a:p>
            <a:pPr lvl="2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Common relief for double taxation for income from third country investments</a:t>
            </a:r>
          </a:p>
          <a:p>
            <a:pPr lvl="2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Common CFC-provision for third country investments with no genuine economic link or subject to special tax regime</a:t>
            </a:r>
          </a:p>
          <a:p>
            <a:pPr lvl="2" eaLnBrk="1" hangingPunct="1">
              <a:buFontTx/>
              <a:buChar char="•"/>
            </a:pPr>
            <a:r>
              <a:rPr lang="en-US" sz="2400" smtClean="0">
                <a:ea typeface="ヒラギノ角ゴ Pro W3"/>
              </a:rPr>
              <a:t>Common WHT system in case of intermediate EU companies with no genuine economic link</a:t>
            </a:r>
          </a:p>
          <a:p>
            <a:pPr lvl="2" eaLnBrk="1" hangingPunct="1">
              <a:buFontTx/>
              <a:buChar char="•"/>
            </a:pPr>
            <a:endParaRPr lang="en-US" sz="2400" smtClean="0">
              <a:ea typeface="ヒラギノ角ゴ Pro W3"/>
            </a:endParaRPr>
          </a:p>
          <a:p>
            <a:pPr lvl="1" eaLnBrk="1" hangingPunct="1">
              <a:buFontTx/>
              <a:buChar char="•"/>
            </a:pPr>
            <a:endParaRPr lang="en-US" sz="2400" smtClean="0">
              <a:ea typeface="ヒラギノ角ゴ Pro W3"/>
            </a:endParaRPr>
          </a:p>
          <a:p>
            <a:pPr eaLnBrk="1" hangingPunct="1"/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1"/>
          </p:nvPr>
        </p:nvSpPr>
        <p:spPr bwMode="auto">
          <a:xfrm>
            <a:off x="5160963" y="6257925"/>
            <a:ext cx="2357437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fld id="{11AAA563-5564-4BFE-8899-2DAE744D7CDE}" type="slidenum">
              <a:rPr lang="nl-NL"/>
              <a:pPr algn="l"/>
              <a:t>10</a:t>
            </a:fld>
            <a:endParaRPr lang="nl-NL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88"/>
            <a:ext cx="8229600" cy="952501"/>
          </a:xfrm>
        </p:spPr>
        <p:txBody>
          <a:bodyPr/>
          <a:lstStyle/>
          <a:p>
            <a:pPr eaLnBrk="1" hangingPunct="1"/>
            <a:r>
              <a:rPr lang="en-US" smtClean="0">
                <a:ea typeface="ヒラギノ角ゴ Pro W3"/>
              </a:rPr>
              <a:t>Closing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5075"/>
            <a:ext cx="8229600" cy="4678363"/>
          </a:xfrm>
        </p:spPr>
        <p:txBody>
          <a:bodyPr/>
          <a:lstStyle/>
          <a:p>
            <a:pPr eaLnBrk="1" hangingPunct="1">
              <a:buFontTx/>
              <a:buChar char="•"/>
            </a:pPr>
            <a:endParaRPr lang="en-US" sz="27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z="27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z="2700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r>
              <a:rPr lang="en-US" sz="2700" smtClean="0">
                <a:ea typeface="ヒラギノ角ゴ Pro W3"/>
              </a:rPr>
              <a:t>Thank you for your attention…!</a:t>
            </a:r>
          </a:p>
          <a:p>
            <a:pPr eaLnBrk="1" hangingPunct="1"/>
            <a:endParaRPr lang="en-US" smtClean="0">
              <a:ea typeface="ヒラギノ角ゴ Pro W3"/>
            </a:endParaRPr>
          </a:p>
          <a:p>
            <a:pPr eaLnBrk="1" hangingPunct="1">
              <a:buFontTx/>
              <a:buChar char="•"/>
            </a:pPr>
            <a:endParaRPr lang="en-US" smtClean="0">
              <a:ea typeface="ヒラギノ角ゴ Pro W3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_TilburgUniversity">
  <a:themeElements>
    <a:clrScheme name="Universiteit van Tilburg">
      <a:dk1>
        <a:sysClr val="windowText" lastClr="000000"/>
      </a:dk1>
      <a:lt1>
        <a:sysClr val="window" lastClr="FFFFFF"/>
      </a:lt1>
      <a:dk2>
        <a:srgbClr val="003366"/>
      </a:dk2>
      <a:lt2>
        <a:srgbClr val="EEECE1"/>
      </a:lt2>
      <a:accent1>
        <a:srgbClr val="CC9933"/>
      </a:accent1>
      <a:accent2>
        <a:srgbClr val="339900"/>
      </a:accent2>
      <a:accent3>
        <a:srgbClr val="C3BCB2"/>
      </a:accent3>
      <a:accent4>
        <a:srgbClr val="008EC6"/>
      </a:accent4>
      <a:accent5>
        <a:srgbClr val="D9BC74"/>
      </a:accent5>
      <a:accent6>
        <a:srgbClr val="66CC33"/>
      </a:accent6>
      <a:hlink>
        <a:srgbClr val="003366"/>
      </a:hlink>
      <a:folHlink>
        <a:srgbClr val="CC993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6273</TotalTime>
  <Words>757</Words>
  <Application>Microsoft Office PowerPoint</Application>
  <PresentationFormat>On-screen Show (4:3)</PresentationFormat>
  <Paragraphs>146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ヒラギノ角ゴ Pro W3</vt:lpstr>
      <vt:lpstr>ScalaSans</vt:lpstr>
      <vt:lpstr>Calibri</vt:lpstr>
      <vt:lpstr>Wingdings</vt:lpstr>
      <vt:lpstr>_TilburgUniversity</vt:lpstr>
      <vt:lpstr>Freedom of investment between EU and  non-EU Member States and its impact on  corporate income tax systems within  the European Union                                   Dr. D.S. Smit LL.M. </vt:lpstr>
      <vt:lpstr>The Research Question</vt:lpstr>
      <vt:lpstr>The Research Question</vt:lpstr>
      <vt:lpstr>Scope of the Study</vt:lpstr>
      <vt:lpstr>Benchmark</vt:lpstr>
      <vt:lpstr>Structure and Conclusions of the Study</vt:lpstr>
      <vt:lpstr>Structure and Conclusions of the Study</vt:lpstr>
      <vt:lpstr>Structure and Conclusions of the Study</vt:lpstr>
      <vt:lpstr>Structure and Conclusions of the Study</vt:lpstr>
      <vt:lpstr>Closing</vt:lpstr>
    </vt:vector>
  </TitlesOfParts>
  <Company>Tilburg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Europees en Internationaal Belastingrecht A HC 2 31-1-2012                 Prof. mr. E.C.C. M. Kemmeren  /                      Drs. P.J.J.M. Peeters</dc:title>
  <dc:creator>Kemmeren/Peeters</dc:creator>
  <cp:lastModifiedBy>straver</cp:lastModifiedBy>
  <cp:revision>327</cp:revision>
  <dcterms:created xsi:type="dcterms:W3CDTF">2011-11-09T08:18:24Z</dcterms:created>
  <dcterms:modified xsi:type="dcterms:W3CDTF">2012-05-16T13:07:53Z</dcterms:modified>
</cp:coreProperties>
</file>