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8" r:id="rId2"/>
    <p:sldId id="287" r:id="rId3"/>
    <p:sldId id="312" r:id="rId4"/>
    <p:sldId id="315" r:id="rId5"/>
    <p:sldId id="313" r:id="rId6"/>
    <p:sldId id="316" r:id="rId7"/>
    <p:sldId id="314" r:id="rId8"/>
    <p:sldId id="317" r:id="rId9"/>
    <p:sldId id="318" r:id="rId10"/>
    <p:sldId id="319" r:id="rId11"/>
  </p:sldIdLst>
  <p:sldSz cx="9144000" cy="6858000" type="screen4x3"/>
  <p:notesSz cx="6858000" cy="99472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00"/>
    <a:srgbClr val="003300"/>
    <a:srgbClr val="008000"/>
    <a:srgbClr val="003C7F"/>
    <a:srgbClr val="F6A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5701" autoAdjust="0"/>
  </p:normalViewPr>
  <p:slideViewPr>
    <p:cSldViewPr>
      <p:cViewPr>
        <p:scale>
          <a:sx n="102" d="100"/>
          <a:sy n="102" d="100"/>
        </p:scale>
        <p:origin x="-522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2976" y="7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5620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 dirty="0"/>
          </a:p>
        </p:txBody>
      </p:sp>
    </p:spTree>
    <p:extLst>
      <p:ext uri="{BB962C8B-B14F-4D97-AF65-F5344CB8AC3E}">
        <p14:creationId xmlns:p14="http://schemas.microsoft.com/office/powerpoint/2010/main" val="1761173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725443"/>
            <a:ext cx="5486400" cy="4475624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685800" y="4725443"/>
            <a:ext cx="5486400" cy="447562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e-AT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725443"/>
            <a:ext cx="5486400" cy="4475624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725443"/>
            <a:ext cx="5486400" cy="4475624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0" y="4462643"/>
            <a:ext cx="6858000" cy="548463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725443"/>
            <a:ext cx="5486400" cy="4475624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0" y="4462644"/>
            <a:ext cx="6858000" cy="548463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725443"/>
            <a:ext cx="5486400" cy="4475624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0" y="4462643"/>
            <a:ext cx="6858000" cy="548463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725443"/>
            <a:ext cx="5486400" cy="4475624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910" y="2143116"/>
            <a:ext cx="7786742" cy="1428760"/>
          </a:xfrm>
        </p:spPr>
        <p:txBody>
          <a:bodyPr/>
          <a:lstStyle>
            <a:lvl1pPr algn="ctr">
              <a:defRPr baseline="0">
                <a:solidFill>
                  <a:srgbClr val="003C7F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C7F"/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en-GB" noProof="0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270227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9" y="1839258"/>
            <a:ext cx="7740594" cy="4161510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5172" y="430318"/>
            <a:ext cx="6280165" cy="1143000"/>
          </a:xfrm>
          <a:prstGeom prst="rect">
            <a:avLst/>
          </a:prstGeo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1846262"/>
            <a:ext cx="3960000" cy="4154506"/>
          </a:xfrm>
        </p:spPr>
        <p:txBody>
          <a:bodyPr>
            <a:normAutofit/>
          </a:bodyPr>
          <a:lstStyle>
            <a:lvl1pPr>
              <a:defRPr sz="22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1846262"/>
            <a:ext cx="3960000" cy="4154506"/>
          </a:xfrm>
        </p:spPr>
        <p:txBody>
          <a:bodyPr>
            <a:normAutofit/>
          </a:bodyPr>
          <a:lstStyle>
            <a:lvl1pPr>
              <a:defRPr sz="22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2571745"/>
            <a:ext cx="3960000" cy="34290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2571745"/>
            <a:ext cx="3960000" cy="34290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468313" y="1844675"/>
            <a:ext cx="3960811" cy="639762"/>
          </a:xfrm>
          <a:solidFill>
            <a:srgbClr val="F6A8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>
            <a:noAutofit/>
          </a:bodyPr>
          <a:lstStyle>
            <a:lvl1pPr marL="92075" indent="0">
              <a:buNone/>
              <a:tabLst/>
              <a:defRPr sz="24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12284" y="1844675"/>
            <a:ext cx="3960000" cy="639762"/>
          </a:xfrm>
          <a:solidFill>
            <a:srgbClr val="FFC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>
            <a:noAutofit/>
          </a:bodyPr>
          <a:lstStyle>
            <a:lvl1pPr marL="92075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68313" y="2357438"/>
            <a:ext cx="5103812" cy="326072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Grafik 8" descr="Logo-für-V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000" y="2552700"/>
            <a:ext cx="488950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1928818" y="3071811"/>
            <a:ext cx="3260322" cy="217354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61963" y="1857375"/>
            <a:ext cx="77406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(click here to add)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027" name="Titelplatzhalter 14"/>
          <p:cNvSpPr>
            <a:spLocks noGrp="1"/>
          </p:cNvSpPr>
          <p:nvPr>
            <p:ph type="title"/>
          </p:nvPr>
        </p:nvSpPr>
        <p:spPr bwMode="gray">
          <a:xfrm>
            <a:off x="461963" y="431800"/>
            <a:ext cx="6280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(click here to add)</a:t>
            </a:r>
          </a:p>
        </p:txBody>
      </p:sp>
      <p:pic>
        <p:nvPicPr>
          <p:cNvPr id="1028" name="Grafik 7" descr="Logo Tax.t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5750" y="6065838"/>
            <a:ext cx="801688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>
          <a:xfrm>
            <a:off x="1143000" y="6396038"/>
            <a:ext cx="68580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100" b="1" dirty="0">
                <a:solidFill>
                  <a:srgbClr val="003A74"/>
                </a:solidFill>
                <a:latin typeface="Verdana" pitchFamily="34" charset="0"/>
              </a:rPr>
              <a:t>Institute for Austrian and International </a:t>
            </a:r>
            <a:r>
              <a:rPr lang="en-GB" sz="1100" b="1">
                <a:solidFill>
                  <a:srgbClr val="003A74"/>
                </a:solidFill>
                <a:latin typeface="Verdana" pitchFamily="34" charset="0"/>
              </a:rPr>
              <a:t>Tax </a:t>
            </a:r>
            <a:r>
              <a:rPr lang="en-GB" sz="1100" b="1" smtClean="0">
                <a:solidFill>
                  <a:srgbClr val="003A74"/>
                </a:solidFill>
                <a:latin typeface="Verdana" pitchFamily="34" charset="0"/>
              </a:rPr>
              <a:t>Law</a:t>
            </a:r>
            <a:endParaRPr lang="en-GB" sz="1100" dirty="0">
              <a:latin typeface="Verdana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786688" y="6396038"/>
            <a:ext cx="642937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25BCF079-2AAF-4BA5-B882-7DF4ADE7D212}" type="slidenum">
              <a:rPr lang="de-AT" sz="1100">
                <a:latin typeface="Verdana" pitchFamily="34" charset="0"/>
                <a:cs typeface="+mn-cs"/>
              </a:rPr>
              <a:pPr>
                <a:defRPr/>
              </a:pPr>
              <a:t>‹nr.›</a:t>
            </a:fld>
            <a:endParaRPr lang="de-AT" sz="1100" dirty="0">
              <a:latin typeface="Verdana" pitchFamily="34" charset="0"/>
              <a:cs typeface="+mn-cs"/>
            </a:endParaRPr>
          </a:p>
        </p:txBody>
      </p:sp>
      <p:pic>
        <p:nvPicPr>
          <p:cNvPr id="7" name="Bild 1" descr="Beschreibung: Beschreibung: cid:image002.png@01CC462A.72DD53A0"/>
          <p:cNvPicPr/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838" y="6102051"/>
            <a:ext cx="628650" cy="6286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8" r:id="rId3"/>
    <p:sldLayoutId id="2147483756" r:id="rId4"/>
    <p:sldLayoutId id="2147483757" r:id="rId5"/>
    <p:sldLayoutId id="2147483759" r:id="rId6"/>
    <p:sldLayoutId id="2147483760" r:id="rId7"/>
  </p:sldLayoutIdLst>
  <p:transition>
    <p:fade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ts val="600"/>
        </a:spcAft>
        <a:buClr>
          <a:srgbClr val="53248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85750" algn="l" rtl="0" eaLnBrk="1" fontAlgn="base" hangingPunct="1"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74638" algn="l" rtl="0" eaLnBrk="1" fontAlgn="base" hangingPunct="1">
        <a:spcBef>
          <a:spcPct val="0"/>
        </a:spcBef>
        <a:spcAft>
          <a:spcPts val="600"/>
        </a:spcAft>
        <a:buClr>
          <a:srgbClr val="457AA0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rtl="0" eaLnBrk="1" fontAlgn="base" hangingPunct="1">
        <a:spcBef>
          <a:spcPct val="0"/>
        </a:spcBef>
        <a:spcAft>
          <a:spcPts val="600"/>
        </a:spcAft>
        <a:buClr>
          <a:srgbClr val="A991C0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5113" algn="l" rtl="0" eaLnBrk="1" fontAlgn="base" hangingPunct="1">
        <a:spcBef>
          <a:spcPct val="0"/>
        </a:spcBef>
        <a:spcAft>
          <a:spcPts val="6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arin.simader@tjp.a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jp.a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642938" y="2143125"/>
            <a:ext cx="7786687" cy="1428750"/>
          </a:xfrm>
        </p:spPr>
        <p:txBody>
          <a:bodyPr/>
          <a:lstStyle/>
          <a:p>
            <a:r>
              <a:rPr lang="en-US" sz="3200" dirty="0" smtClean="0"/>
              <a:t>WITHHOLDING TAXES AND THE FUNDAMENTAL FREEDOMS</a:t>
            </a:r>
          </a:p>
        </p:txBody>
      </p:sp>
      <p:sp>
        <p:nvSpPr>
          <p:cNvPr id="5123" name="Untertitel 2"/>
          <p:cNvSpPr>
            <a:spLocks noGrp="1"/>
          </p:cNvSpPr>
          <p:nvPr>
            <p:ph type="subTitle" idx="1"/>
          </p:nvPr>
        </p:nvSpPr>
        <p:spPr>
          <a:xfrm>
            <a:off x="1142976" y="3886200"/>
            <a:ext cx="6858048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Karin Simader</a:t>
            </a:r>
          </a:p>
          <a:p>
            <a:endParaRPr lang="en-US" dirty="0" smtClean="0"/>
          </a:p>
          <a:p>
            <a:r>
              <a:rPr lang="en-US" smtClean="0"/>
              <a:t>EATLP Congress, Lisbon</a:t>
            </a:r>
            <a:br>
              <a:rPr lang="en-US" smtClean="0"/>
            </a:br>
            <a:r>
              <a:rPr lang="en-US" smtClean="0"/>
              <a:t>1 June, 2013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1547664" y="2780928"/>
            <a:ext cx="3816423" cy="2448272"/>
          </a:xfrm>
        </p:spPr>
        <p:txBody>
          <a:bodyPr>
            <a:normAutofit lnSpcReduction="1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endParaRPr lang="de-DE" dirty="0" smtClean="0"/>
          </a:p>
          <a:p>
            <a:r>
              <a:rPr lang="de-AT" b="1"/>
              <a:t>Dr. Karin Simader, LL.B.</a:t>
            </a:r>
          </a:p>
          <a:p>
            <a:r>
              <a:rPr lang="de-AT"/>
              <a:t> </a:t>
            </a:r>
          </a:p>
          <a:p>
            <a:r>
              <a:rPr lang="de-AT" sz="900" b="1"/>
              <a:t>TJP Austroexpert Steuerberatungsgesellschaft m.b.H.</a:t>
            </a:r>
          </a:p>
          <a:p>
            <a:endParaRPr lang="en-US" smtClean="0"/>
          </a:p>
          <a:p>
            <a:r>
              <a:rPr lang="en-US" sz="900" b="1"/>
              <a:t>Austrian tax firm of the year 2011 and 2012 </a:t>
            </a:r>
            <a:br>
              <a:rPr lang="en-US" sz="900" b="1"/>
            </a:br>
            <a:r>
              <a:rPr lang="en-US" sz="900" i="1"/>
              <a:t>(Aquisition International Legal Awards)</a:t>
            </a:r>
            <a:endParaRPr lang="de-AT" sz="900"/>
          </a:p>
          <a:p>
            <a:r>
              <a:rPr lang="en-US" sz="900" b="1"/>
              <a:t>European Newcomer 2013 </a:t>
            </a:r>
            <a:br>
              <a:rPr lang="en-US" sz="900" b="1"/>
            </a:br>
            <a:r>
              <a:rPr lang="en-US" sz="900" i="1"/>
              <a:t>(ITR European Tax Awards)</a:t>
            </a:r>
            <a:endParaRPr lang="de-AT" sz="900"/>
          </a:p>
          <a:p>
            <a:endParaRPr lang="en-US" smtClean="0"/>
          </a:p>
          <a:p>
            <a:r>
              <a:rPr lang="en-US" smtClean="0"/>
              <a:t>Telefon/Telephone: +</a:t>
            </a:r>
            <a:r>
              <a:rPr lang="en-US"/>
              <a:t>43 1 890 30 32 DW / Ext 222</a:t>
            </a:r>
            <a:endParaRPr lang="de-AT"/>
          </a:p>
          <a:p>
            <a:r>
              <a:rPr lang="en-US" smtClean="0"/>
              <a:t>Mobil/Mobile: +</a:t>
            </a:r>
            <a:r>
              <a:rPr lang="en-US"/>
              <a:t>43 664 883 85 </a:t>
            </a:r>
            <a:r>
              <a:rPr lang="en-US" smtClean="0"/>
              <a:t>397</a:t>
            </a:r>
          </a:p>
          <a:p>
            <a:endParaRPr lang="de-AT"/>
          </a:p>
          <a:p>
            <a:r>
              <a:rPr lang="en-US" u="sng">
                <a:hlinkClick r:id="rId3"/>
              </a:rPr>
              <a:t>karin.simader@tjp.at</a:t>
            </a:r>
            <a:endParaRPr lang="de-AT"/>
          </a:p>
          <a:p>
            <a:r>
              <a:rPr lang="en-US" u="sng" smtClean="0">
                <a:hlinkClick r:id="rId4"/>
              </a:rPr>
              <a:t>www.tjp.at</a:t>
            </a:r>
            <a:endParaRPr lang="en-US" u="sng" smtClean="0"/>
          </a:p>
          <a:p>
            <a:endParaRPr lang="en-US" u="sng"/>
          </a:p>
        </p:txBody>
      </p:sp>
      <p:sp>
        <p:nvSpPr>
          <p:cNvPr id="7171" name="Titel 5"/>
          <p:cNvSpPr>
            <a:spLocks noGrp="1"/>
          </p:cNvSpPr>
          <p:nvPr>
            <p:ph type="title"/>
          </p:nvPr>
        </p:nvSpPr>
        <p:spPr>
          <a:xfrm>
            <a:off x="461963" y="430213"/>
            <a:ext cx="6281737" cy="1143000"/>
          </a:xfrm>
        </p:spPr>
        <p:txBody>
          <a:bodyPr/>
          <a:lstStyle/>
          <a:p>
            <a:r>
              <a:rPr lang="de-AT" dirty="0" smtClean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2712519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3"/>
          <p:cNvSpPr>
            <a:spLocks noGrp="1"/>
          </p:cNvSpPr>
          <p:nvPr>
            <p:ph type="title"/>
          </p:nvPr>
        </p:nvSpPr>
        <p:spPr>
          <a:xfrm>
            <a:off x="461963" y="430213"/>
            <a:ext cx="6270625" cy="1143000"/>
          </a:xfrm>
        </p:spPr>
        <p:txBody>
          <a:bodyPr/>
          <a:lstStyle/>
          <a:p>
            <a:r>
              <a:rPr lang="en-US" dirty="0" smtClean="0"/>
              <a:t>Table of Contents</a:t>
            </a:r>
          </a:p>
        </p:txBody>
      </p:sp>
      <p:sp>
        <p:nvSpPr>
          <p:cNvPr id="6147" name="Inhaltsplatzhalter 4"/>
          <p:cNvSpPr>
            <a:spLocks noGrp="1"/>
          </p:cNvSpPr>
          <p:nvPr>
            <p:ph idx="1"/>
          </p:nvPr>
        </p:nvSpPr>
        <p:spPr>
          <a:xfrm>
            <a:off x="461962" y="1839913"/>
            <a:ext cx="8182003" cy="4160837"/>
          </a:xfrm>
        </p:spPr>
        <p:txBody>
          <a:bodyPr/>
          <a:lstStyle/>
          <a:p>
            <a:pPr marL="769938" lvl="1" indent="-514350">
              <a:buFont typeface="+mj-lt"/>
              <a:buAutoNum type="romanUcPeriod"/>
            </a:pPr>
            <a:endParaRPr lang="en-US" smtClean="0"/>
          </a:p>
          <a:p>
            <a:pPr marL="769938" lvl="1" indent="-514350">
              <a:buFont typeface="+mj-lt"/>
              <a:buAutoNum type="romanUcPeriod"/>
            </a:pPr>
            <a:r>
              <a:rPr lang="en-US" smtClean="0"/>
              <a:t>Introduction</a:t>
            </a:r>
            <a:endParaRPr lang="en-US" dirty="0" smtClean="0"/>
          </a:p>
          <a:p>
            <a:pPr marL="769938" lvl="1" indent="-514350">
              <a:buFont typeface="+mj-lt"/>
              <a:buAutoNum type="romanUcPeriod"/>
            </a:pPr>
            <a:r>
              <a:rPr lang="en-US" dirty="0" smtClean="0"/>
              <a:t>Different Treatment based on Withholding Taxes</a:t>
            </a:r>
          </a:p>
          <a:p>
            <a:pPr marL="769938" lvl="1" indent="-514350">
              <a:buFont typeface="+mj-lt"/>
              <a:buAutoNum type="romanUcPeriod"/>
            </a:pPr>
            <a:r>
              <a:rPr lang="en-US" dirty="0" smtClean="0"/>
              <a:t>The Fundamental Freedoms under the TFEU and EU Agreements</a:t>
            </a:r>
          </a:p>
          <a:p>
            <a:pPr marL="769938" lvl="1" indent="-514350">
              <a:buFont typeface="+mj-lt"/>
              <a:buAutoNum type="romanUcPeriod"/>
            </a:pPr>
            <a:r>
              <a:rPr lang="en-US" dirty="0" smtClean="0"/>
              <a:t>Comparability Analysis</a:t>
            </a:r>
          </a:p>
          <a:p>
            <a:pPr marL="769938" lvl="1" indent="-514350">
              <a:buFont typeface="+mj-lt"/>
              <a:buAutoNum type="romanUcPeriod"/>
            </a:pPr>
            <a:r>
              <a:rPr lang="en-US" dirty="0" smtClean="0"/>
              <a:t>Justifications</a:t>
            </a:r>
          </a:p>
          <a:p>
            <a:pPr marL="769938" lvl="1" indent="-514350">
              <a:buFont typeface="+mj-lt"/>
              <a:buAutoNum type="romanUcPeriod"/>
            </a:pPr>
            <a:r>
              <a:rPr lang="en-US" dirty="0" smtClean="0"/>
              <a:t>Proportionality</a:t>
            </a:r>
          </a:p>
          <a:p>
            <a:pPr marL="769938" lvl="1" indent="-514350">
              <a:buFont typeface="+mj-lt"/>
              <a:buAutoNum type="romanUcPeriod"/>
            </a:pPr>
            <a:r>
              <a:rPr lang="en-US" dirty="0" smtClean="0"/>
              <a:t>Conclusions: The Admissibility of </a:t>
            </a:r>
            <a:r>
              <a:rPr lang="en-US" smtClean="0"/>
              <a:t>Withholding Taxes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/>
        </p:nvCxnSpPr>
        <p:spPr>
          <a:xfrm rot="5400000">
            <a:off x="822299" y="4749809"/>
            <a:ext cx="2643206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Taxpayers subject to WHT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15370" cy="4161510"/>
          </a:xfrm>
        </p:spPr>
        <p:txBody>
          <a:bodyPr/>
          <a:lstStyle/>
          <a:p>
            <a:pPr marL="0" indent="0" algn="just">
              <a:buNone/>
            </a:pPr>
            <a:r>
              <a:rPr lang="en-US" i="1" dirty="0" smtClean="0"/>
              <a:t>A is a resident of State X. He earns income in State Y. The taxes are collected by withholding by the payment debtor. State Y taxes income earned by resident taxpayers by assessment.</a:t>
            </a:r>
            <a:endParaRPr lang="de-DE" i="1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2857488" y="4214818"/>
            <a:ext cx="128588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 rot="10800000">
            <a:off x="1714480" y="457200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Dokumente und Einstellungen\Karin\Lokale Einstellungen\Temporary Internet Files\Content.IE5\WH1HY6V2\MC90038354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000504"/>
            <a:ext cx="1079821" cy="1071570"/>
          </a:xfrm>
          <a:prstGeom prst="rect">
            <a:avLst/>
          </a:prstGeom>
          <a:noFill/>
        </p:spPr>
      </p:pic>
      <p:sp>
        <p:nvSpPr>
          <p:cNvPr id="12" name="Rechteck 11"/>
          <p:cNvSpPr/>
          <p:nvPr/>
        </p:nvSpPr>
        <p:spPr>
          <a:xfrm>
            <a:off x="7000892" y="4143380"/>
            <a:ext cx="128588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 rot="10800000">
            <a:off x="5786446" y="450057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6000760" y="4071942"/>
            <a:ext cx="642942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100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1571604" y="4143380"/>
            <a:ext cx="107157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100 - 20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1785918" y="34882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2143108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4572000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4572000" y="3429000"/>
            <a:ext cx="4071966" cy="2643206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6072198" y="5643578"/>
            <a:ext cx="71438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- 20</a:t>
            </a:r>
            <a:endParaRPr lang="de-DE" dirty="0"/>
          </a:p>
        </p:txBody>
      </p:sp>
      <p:sp>
        <p:nvSpPr>
          <p:cNvPr id="25" name="Nach rechts gekrümmter Pfeil 24"/>
          <p:cNvSpPr/>
          <p:nvPr/>
        </p:nvSpPr>
        <p:spPr>
          <a:xfrm rot="18419664">
            <a:off x="5105136" y="5075025"/>
            <a:ext cx="428628" cy="11430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4" name="Picture 2" descr="C:\Dokumente und Einstellungen\Karin\Lokale Einstellungen\Temporary Internet Files\Content.IE5\CRG1P4V7\MC90039098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000504"/>
            <a:ext cx="821203" cy="11430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Findings</a:t>
            </a:r>
            <a:r>
              <a:rPr lang="de-DE" dirty="0" smtClean="0"/>
              <a:t>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8" y="1839258"/>
            <a:ext cx="8181947" cy="4161510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Cash-</a:t>
            </a:r>
            <a:r>
              <a:rPr lang="de-DE" dirty="0" err="1" smtClean="0"/>
              <a:t>flow</a:t>
            </a:r>
            <a:r>
              <a:rPr lang="de-DE" dirty="0" smtClean="0"/>
              <a:t> </a:t>
            </a:r>
            <a:r>
              <a:rPr lang="de-DE" dirty="0" err="1" smtClean="0"/>
              <a:t>disadvantages</a:t>
            </a:r>
            <a:endParaRPr lang="de-DE" dirty="0" smtClean="0"/>
          </a:p>
          <a:p>
            <a:r>
              <a:rPr lang="de-DE" dirty="0" smtClean="0"/>
              <a:t>Fundamental </a:t>
            </a:r>
            <a:r>
              <a:rPr lang="de-DE" dirty="0" err="1" smtClean="0"/>
              <a:t>Freedoms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TFEU, EEA Agreement, Agreements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Switzerland</a:t>
            </a:r>
            <a:r>
              <a:rPr lang="de-DE" dirty="0" smtClean="0"/>
              <a:t>, </a:t>
            </a:r>
            <a:r>
              <a:rPr lang="de-DE" dirty="0" err="1" smtClean="0"/>
              <a:t>Association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Partnership</a:t>
            </a:r>
            <a:r>
              <a:rPr lang="de-DE" dirty="0" smtClean="0"/>
              <a:t> Agreements</a:t>
            </a:r>
          </a:p>
          <a:p>
            <a:r>
              <a:rPr lang="de-DE" dirty="0" smtClean="0"/>
              <a:t>Different </a:t>
            </a:r>
            <a:r>
              <a:rPr lang="de-DE" dirty="0" err="1" smtClean="0"/>
              <a:t>situations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regard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recovery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taxes</a:t>
            </a:r>
            <a:r>
              <a:rPr lang="de-DE" dirty="0" smtClean="0"/>
              <a:t> (</a:t>
            </a:r>
            <a:r>
              <a:rPr lang="de-DE" i="1" dirty="0" smtClean="0"/>
              <a:t>Truck Center</a:t>
            </a:r>
            <a:r>
              <a:rPr lang="de-DE" dirty="0" smtClean="0"/>
              <a:t>)?</a:t>
            </a:r>
          </a:p>
          <a:p>
            <a:r>
              <a:rPr lang="de-DE" dirty="0" err="1" smtClean="0"/>
              <a:t>Justifications</a:t>
            </a:r>
            <a:endParaRPr lang="de-DE" dirty="0" smtClean="0"/>
          </a:p>
          <a:p>
            <a:pPr lvl="1"/>
            <a:r>
              <a:rPr lang="de-DE" dirty="0" err="1" smtClean="0"/>
              <a:t>Compensatory</a:t>
            </a:r>
            <a:r>
              <a:rPr lang="de-DE" dirty="0" smtClean="0"/>
              <a:t> </a:t>
            </a:r>
            <a:r>
              <a:rPr lang="de-DE" dirty="0" err="1" smtClean="0"/>
              <a:t>advantages</a:t>
            </a:r>
            <a:endParaRPr lang="de-DE" dirty="0" smtClean="0"/>
          </a:p>
          <a:p>
            <a:pPr lvl="1"/>
            <a:r>
              <a:rPr lang="de-DE" dirty="0" err="1" smtClean="0"/>
              <a:t>Effective</a:t>
            </a:r>
            <a:r>
              <a:rPr lang="de-DE" dirty="0" smtClean="0"/>
              <a:t> </a:t>
            </a:r>
            <a:r>
              <a:rPr lang="de-DE" dirty="0" err="1" smtClean="0"/>
              <a:t>collection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taxes</a:t>
            </a:r>
            <a:endParaRPr lang="de-DE" dirty="0" smtClean="0"/>
          </a:p>
          <a:p>
            <a:pPr lvl="1"/>
            <a:r>
              <a:rPr lang="de-DE" dirty="0" err="1" smtClean="0"/>
              <a:t>Prevention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tax </a:t>
            </a:r>
            <a:r>
              <a:rPr lang="de-DE" dirty="0" err="1" smtClean="0"/>
              <a:t>avoidance</a:t>
            </a:r>
            <a:endParaRPr lang="de-DE" dirty="0" smtClean="0"/>
          </a:p>
          <a:p>
            <a:r>
              <a:rPr lang="de-DE" dirty="0" err="1" smtClean="0"/>
              <a:t>Proportionality</a:t>
            </a:r>
            <a:r>
              <a:rPr lang="de-DE" dirty="0" smtClean="0"/>
              <a:t>: </a:t>
            </a:r>
            <a:r>
              <a:rPr lang="de-DE" dirty="0" err="1" smtClean="0"/>
              <a:t>recovery</a:t>
            </a:r>
            <a:r>
              <a:rPr lang="de-DE" dirty="0" smtClean="0"/>
              <a:t> </a:t>
            </a:r>
            <a:r>
              <a:rPr lang="de-DE" dirty="0" err="1" smtClean="0"/>
              <a:t>assistance</a:t>
            </a:r>
            <a:r>
              <a:rPr lang="de-DE" dirty="0" smtClean="0"/>
              <a:t> (</a:t>
            </a:r>
            <a:r>
              <a:rPr lang="de-DE" i="1" dirty="0" smtClean="0"/>
              <a:t>X.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Income subject to WHT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8" y="1839258"/>
            <a:ext cx="8110509" cy="4161510"/>
          </a:xfrm>
        </p:spPr>
        <p:txBody>
          <a:bodyPr/>
          <a:lstStyle/>
          <a:p>
            <a:pPr marL="0" indent="0" algn="just">
              <a:buNone/>
            </a:pPr>
            <a:r>
              <a:rPr lang="en-US" i="1" dirty="0" smtClean="0"/>
              <a:t>A receives interest income. Taxpayers resident in State X who earn income in State Y from a </a:t>
            </a:r>
            <a:r>
              <a:rPr lang="en-US" i="1" dirty="0" err="1" smtClean="0"/>
              <a:t>perma-nent</a:t>
            </a:r>
            <a:r>
              <a:rPr lang="en-US" i="1" dirty="0" smtClean="0"/>
              <a:t> establishment are taxed by assessment.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 rot="5400000">
            <a:off x="1108051" y="4535495"/>
            <a:ext cx="2071702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2857488" y="4214818"/>
            <a:ext cx="128588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mit Pfeil 6"/>
          <p:cNvCxnSpPr/>
          <p:nvPr/>
        </p:nvCxnSpPr>
        <p:spPr>
          <a:xfrm rot="10800000">
            <a:off x="1714480" y="457200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kumente und Einstellungen\Karin\Lokale Einstellungen\Temporary Internet Files\Content.IE5\WH1HY6V2\MC90038354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786190"/>
            <a:ext cx="1079821" cy="1071570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6643702" y="3857628"/>
            <a:ext cx="128588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/>
          <p:nvPr/>
        </p:nvCxnSpPr>
        <p:spPr>
          <a:xfrm rot="5400000">
            <a:off x="7001289" y="4999445"/>
            <a:ext cx="56991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1571604" y="4143380"/>
            <a:ext cx="107157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100 - 20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785918" y="34882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2143108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17" name="Gerade Verbindung 16"/>
          <p:cNvCxnSpPr/>
          <p:nvPr/>
        </p:nvCxnSpPr>
        <p:spPr>
          <a:xfrm rot="5400000">
            <a:off x="5322893" y="4547637"/>
            <a:ext cx="2071702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6000760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6357950" y="351258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7358082" y="4714884"/>
            <a:ext cx="642942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100</a:t>
            </a:r>
            <a:endParaRPr lang="de-DE" dirty="0"/>
          </a:p>
        </p:txBody>
      </p:sp>
      <p:sp>
        <p:nvSpPr>
          <p:cNvPr id="20" name="Ellipse 19"/>
          <p:cNvSpPr/>
          <p:nvPr/>
        </p:nvSpPr>
        <p:spPr>
          <a:xfrm>
            <a:off x="6786578" y="5357826"/>
            <a:ext cx="107157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2" name="Gerade Verbindung 21"/>
          <p:cNvCxnSpPr/>
          <p:nvPr/>
        </p:nvCxnSpPr>
        <p:spPr>
          <a:xfrm>
            <a:off x="6072198" y="4857760"/>
            <a:ext cx="71438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C:\Dokumente und Einstellungen\Karin\Lokale Einstellungen\Temporary Internet Files\Content.IE5\CRG1P4V7\MC90039098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000504"/>
            <a:ext cx="821203" cy="1143009"/>
          </a:xfrm>
          <a:prstGeom prst="rect">
            <a:avLst/>
          </a:prstGeom>
          <a:noFill/>
        </p:spPr>
      </p:pic>
      <p:sp>
        <p:nvSpPr>
          <p:cNvPr id="23" name="Textfeld 22"/>
          <p:cNvSpPr txBox="1"/>
          <p:nvPr/>
        </p:nvSpPr>
        <p:spPr>
          <a:xfrm>
            <a:off x="5857884" y="5929330"/>
            <a:ext cx="71438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- 20</a:t>
            </a:r>
            <a:endParaRPr lang="de-DE" dirty="0"/>
          </a:p>
        </p:txBody>
      </p:sp>
      <p:sp>
        <p:nvSpPr>
          <p:cNvPr id="24" name="Nach rechts gekrümmter Pfeil 23"/>
          <p:cNvSpPr/>
          <p:nvPr/>
        </p:nvSpPr>
        <p:spPr>
          <a:xfrm rot="19892812">
            <a:off x="5166935" y="4938371"/>
            <a:ext cx="428628" cy="11430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Findings</a:t>
            </a:r>
            <a:r>
              <a:rPr lang="de-DE" dirty="0" smtClean="0"/>
              <a:t>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8" y="1839258"/>
            <a:ext cx="8181947" cy="4161510"/>
          </a:xfrm>
        </p:spPr>
        <p:txBody>
          <a:bodyPr/>
          <a:lstStyle/>
          <a:p>
            <a:r>
              <a:rPr lang="de-DE" dirty="0" smtClean="0"/>
              <a:t>Horizontal </a:t>
            </a:r>
            <a:r>
              <a:rPr lang="de-DE" dirty="0" err="1" smtClean="0"/>
              <a:t>comparability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Permanent </a:t>
            </a:r>
            <a:r>
              <a:rPr lang="de-DE" dirty="0" err="1" smtClean="0"/>
              <a:t>establishment</a:t>
            </a:r>
            <a:r>
              <a:rPr lang="de-DE" dirty="0" smtClean="0"/>
              <a:t> </a:t>
            </a:r>
            <a:r>
              <a:rPr lang="de-DE" dirty="0" err="1" smtClean="0"/>
              <a:t>enables</a:t>
            </a:r>
            <a:r>
              <a:rPr lang="de-DE" dirty="0" smtClean="0"/>
              <a:t> </a:t>
            </a:r>
            <a:r>
              <a:rPr lang="de-DE" dirty="0" err="1" smtClean="0"/>
              <a:t>direct</a:t>
            </a:r>
            <a:r>
              <a:rPr lang="de-DE" dirty="0" smtClean="0"/>
              <a:t> </a:t>
            </a:r>
            <a:r>
              <a:rPr lang="de-DE" dirty="0" err="1" smtClean="0"/>
              <a:t>supervision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recovery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taxes</a:t>
            </a:r>
            <a:endParaRPr lang="de-DE" dirty="0" smtClean="0"/>
          </a:p>
          <a:p>
            <a:r>
              <a:rPr lang="de-DE" dirty="0" err="1" smtClean="0"/>
              <a:t>Outcome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withholding</a:t>
            </a:r>
            <a:r>
              <a:rPr lang="de-DE" dirty="0" smtClean="0"/>
              <a:t> </a:t>
            </a:r>
            <a:r>
              <a:rPr lang="de-DE" dirty="0" err="1" smtClean="0"/>
              <a:t>taxes</a:t>
            </a:r>
            <a:r>
              <a:rPr lang="de-DE" dirty="0" smtClean="0"/>
              <a:t> also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residents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Variation: </a:t>
            </a:r>
            <a:r>
              <a:rPr lang="de-DE" dirty="0" err="1" smtClean="0"/>
              <a:t>Comparable</a:t>
            </a:r>
            <a:r>
              <a:rPr lang="de-DE" dirty="0" smtClean="0"/>
              <a:t> </a:t>
            </a:r>
            <a:r>
              <a:rPr lang="de-DE" dirty="0" err="1" smtClean="0"/>
              <a:t>situations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treated</a:t>
            </a:r>
            <a:r>
              <a:rPr lang="de-DE" dirty="0" smtClean="0"/>
              <a:t> </a:t>
            </a:r>
            <a:r>
              <a:rPr lang="de-DE" dirty="0" err="1" smtClean="0"/>
              <a:t>differently</a:t>
            </a:r>
            <a:r>
              <a:rPr lang="de-DE" dirty="0" smtClean="0"/>
              <a:t>, e.g. different </a:t>
            </a:r>
            <a:r>
              <a:rPr lang="de-DE" dirty="0" err="1" smtClean="0"/>
              <a:t>professions</a:t>
            </a:r>
            <a:endParaRPr lang="de-DE" dirty="0" smtClean="0"/>
          </a:p>
          <a:p>
            <a:r>
              <a:rPr lang="de-DE" dirty="0" err="1" smtClean="0"/>
              <a:t>Impossibility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justification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Going</a:t>
            </a:r>
            <a:r>
              <a:rPr lang="de-DE" dirty="0" smtClean="0"/>
              <a:t> </a:t>
            </a:r>
            <a:r>
              <a:rPr lang="de-DE" dirty="0" err="1" smtClean="0"/>
              <a:t>beyond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r>
              <a:rPr lang="de-DE" dirty="0" smtClean="0"/>
              <a:t>?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WHT in the absence of a tax liability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	</a:t>
            </a:r>
            <a:endParaRPr lang="de-DE" i="1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500034" y="1857364"/>
            <a:ext cx="8143932" cy="416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>
              <a:spcAft>
                <a:spcPts val="600"/>
              </a:spcAft>
              <a:buClr>
                <a:srgbClr val="532481"/>
              </a:buClr>
            </a:pPr>
            <a:r>
              <a:rPr lang="en-US" sz="2400" i="1" dirty="0" smtClean="0">
                <a:latin typeface="+mn-lt"/>
                <a:cs typeface="+mn-cs"/>
              </a:rPr>
              <a:t>The interest income received by A is exempt from taxation in State Y under the tax treaty between State X and State Y. A claims an exemption from the withholding tax.</a:t>
            </a:r>
            <a:endParaRPr lang="de-DE" sz="2400" i="1" dirty="0" smtClean="0">
              <a:latin typeface="+mn-lt"/>
              <a:cs typeface="+mn-cs"/>
            </a:endParaRPr>
          </a:p>
          <a:p>
            <a:pPr marL="265113" marR="0" lvl="0" indent="-2651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532481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Gerade Verbindung 9"/>
          <p:cNvCxnSpPr/>
          <p:nvPr/>
        </p:nvCxnSpPr>
        <p:spPr>
          <a:xfrm rot="5400000">
            <a:off x="1108051" y="4464057"/>
            <a:ext cx="2071702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2857488" y="4214818"/>
            <a:ext cx="128588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 rot="10800000">
            <a:off x="1714480" y="457200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Dokumente und Einstellungen\Karin\Lokale Einstellungen\Temporary Internet Files\Content.IE5\WH1HY6V2\MC90038354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000504"/>
            <a:ext cx="1079821" cy="1071570"/>
          </a:xfrm>
          <a:prstGeom prst="rect">
            <a:avLst/>
          </a:prstGeom>
          <a:noFill/>
        </p:spPr>
      </p:pic>
      <p:sp>
        <p:nvSpPr>
          <p:cNvPr id="15" name="Rechteck 14"/>
          <p:cNvSpPr/>
          <p:nvPr/>
        </p:nvSpPr>
        <p:spPr>
          <a:xfrm>
            <a:off x="7000892" y="4143380"/>
            <a:ext cx="128588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/>
          <p:nvPr/>
        </p:nvCxnSpPr>
        <p:spPr>
          <a:xfrm rot="10800000">
            <a:off x="5786446" y="450057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6000760" y="4071942"/>
            <a:ext cx="642942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100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1571604" y="4143380"/>
            <a:ext cx="107157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100 - 20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1785918" y="34882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2143108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4572000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4572000" y="3429000"/>
            <a:ext cx="4071966" cy="2643206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Nach links gekrümmter Pfeil 22"/>
          <p:cNvSpPr/>
          <p:nvPr/>
        </p:nvSpPr>
        <p:spPr>
          <a:xfrm rot="7337398">
            <a:off x="1184406" y="5211583"/>
            <a:ext cx="492059" cy="121421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214546" y="5715016"/>
            <a:ext cx="71438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+ 20</a:t>
            </a:r>
            <a:endParaRPr lang="de-DE" dirty="0"/>
          </a:p>
        </p:txBody>
      </p:sp>
      <p:pic>
        <p:nvPicPr>
          <p:cNvPr id="25" name="Picture 2" descr="C:\Dokumente und Einstellungen\Karin\Lokale Einstellungen\Temporary Internet Files\Content.IE5\CRG1P4V7\MC90039098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000504"/>
            <a:ext cx="821203" cy="1143009"/>
          </a:xfrm>
          <a:prstGeom prst="rect">
            <a:avLst/>
          </a:prstGeom>
          <a:noFill/>
        </p:spPr>
      </p:pic>
      <p:sp>
        <p:nvSpPr>
          <p:cNvPr id="26" name="Textfeld 25"/>
          <p:cNvSpPr txBox="1"/>
          <p:nvPr/>
        </p:nvSpPr>
        <p:spPr>
          <a:xfrm>
            <a:off x="6072198" y="5643578"/>
            <a:ext cx="71438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- 20</a:t>
            </a:r>
            <a:endParaRPr lang="de-DE" dirty="0"/>
          </a:p>
        </p:txBody>
      </p:sp>
      <p:sp>
        <p:nvSpPr>
          <p:cNvPr id="27" name="Nach rechts gekrümmter Pfeil 26"/>
          <p:cNvSpPr/>
          <p:nvPr/>
        </p:nvSpPr>
        <p:spPr>
          <a:xfrm rot="18419664">
            <a:off x="5105136" y="5075025"/>
            <a:ext cx="428628" cy="11430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Findings</a:t>
            </a:r>
            <a:r>
              <a:rPr lang="de-DE" dirty="0" smtClean="0"/>
              <a:t> 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8" y="1839258"/>
            <a:ext cx="8181947" cy="4447262"/>
          </a:xfrm>
        </p:spPr>
        <p:txBody>
          <a:bodyPr>
            <a:normAutofit/>
          </a:bodyPr>
          <a:lstStyle/>
          <a:p>
            <a:r>
              <a:rPr lang="de-DE" dirty="0" smtClean="0"/>
              <a:t>Different </a:t>
            </a:r>
            <a:r>
              <a:rPr lang="de-DE" dirty="0" err="1" smtClean="0"/>
              <a:t>treatment</a:t>
            </a:r>
            <a:endParaRPr lang="de-DE" dirty="0" smtClean="0"/>
          </a:p>
          <a:p>
            <a:pPr lvl="1"/>
            <a:r>
              <a:rPr lang="de-DE" dirty="0" err="1" smtClean="0"/>
              <a:t>Temporary</a:t>
            </a:r>
            <a:r>
              <a:rPr lang="de-DE" dirty="0" smtClean="0"/>
              <a:t> </a:t>
            </a:r>
            <a:r>
              <a:rPr lang="de-DE" dirty="0" err="1" smtClean="0"/>
              <a:t>over-taxation</a:t>
            </a:r>
            <a:r>
              <a:rPr lang="de-DE" dirty="0" smtClean="0"/>
              <a:t>,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refund</a:t>
            </a:r>
            <a:r>
              <a:rPr lang="de-DE" dirty="0" smtClean="0"/>
              <a:t> </a:t>
            </a:r>
            <a:r>
              <a:rPr lang="de-DE" dirty="0" err="1" smtClean="0"/>
              <a:t>procedure</a:t>
            </a:r>
            <a:endParaRPr lang="de-DE" dirty="0" smtClean="0"/>
          </a:p>
          <a:p>
            <a:pPr lvl="1"/>
            <a:r>
              <a:rPr lang="de-DE" dirty="0" smtClean="0"/>
              <a:t>But: </a:t>
            </a:r>
            <a:r>
              <a:rPr lang="de-DE" dirty="0" err="1" smtClean="0"/>
              <a:t>No</a:t>
            </a:r>
            <a:r>
              <a:rPr lang="de-DE" dirty="0" smtClean="0"/>
              <a:t> tax </a:t>
            </a:r>
            <a:r>
              <a:rPr lang="de-DE" dirty="0" err="1" smtClean="0"/>
              <a:t>treaty</a:t>
            </a:r>
            <a:r>
              <a:rPr lang="de-DE" dirty="0" smtClean="0"/>
              <a:t> </a:t>
            </a:r>
            <a:r>
              <a:rPr lang="de-DE" dirty="0" err="1" smtClean="0"/>
              <a:t>exemption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residents</a:t>
            </a:r>
            <a:endParaRPr lang="de-DE" dirty="0" smtClean="0"/>
          </a:p>
          <a:p>
            <a:r>
              <a:rPr lang="de-DE" dirty="0" err="1" smtClean="0"/>
              <a:t>Comparability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regard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tax </a:t>
            </a:r>
            <a:r>
              <a:rPr lang="de-DE" dirty="0" err="1" smtClean="0"/>
              <a:t>exemptions</a:t>
            </a:r>
            <a:r>
              <a:rPr lang="de-DE" dirty="0" smtClean="0"/>
              <a:t>, </a:t>
            </a:r>
            <a:r>
              <a:rPr lang="de-DE" dirty="0" err="1" smtClean="0"/>
              <a:t>directly</a:t>
            </a:r>
            <a:r>
              <a:rPr lang="de-DE" dirty="0" smtClean="0"/>
              <a:t> </a:t>
            </a:r>
            <a:r>
              <a:rPr lang="de-DE" dirty="0" err="1" smtClean="0"/>
              <a:t>linked</a:t>
            </a:r>
            <a:r>
              <a:rPr lang="de-DE" dirty="0" smtClean="0"/>
              <a:t> </a:t>
            </a:r>
            <a:r>
              <a:rPr lang="de-DE" dirty="0" err="1" smtClean="0"/>
              <a:t>expenses</a:t>
            </a:r>
            <a:endParaRPr lang="de-DE" dirty="0" smtClean="0"/>
          </a:p>
          <a:p>
            <a:r>
              <a:rPr lang="de-DE" dirty="0" err="1" smtClean="0"/>
              <a:t>Justifications</a:t>
            </a:r>
            <a:r>
              <a:rPr lang="de-DE" dirty="0" smtClean="0"/>
              <a:t>: </a:t>
            </a:r>
            <a:r>
              <a:rPr lang="de-DE" dirty="0" err="1" smtClean="0"/>
              <a:t>Effective</a:t>
            </a:r>
            <a:r>
              <a:rPr lang="de-DE" dirty="0" smtClean="0"/>
              <a:t> </a:t>
            </a:r>
            <a:r>
              <a:rPr lang="de-DE" dirty="0" err="1" smtClean="0"/>
              <a:t>collection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taxes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Proportionality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Taxpayer</a:t>
            </a:r>
            <a:r>
              <a:rPr lang="de-DE" dirty="0" smtClean="0"/>
              <a:t> </a:t>
            </a:r>
            <a:r>
              <a:rPr lang="de-DE" dirty="0" err="1" smtClean="0"/>
              <a:t>participation</a:t>
            </a:r>
            <a:r>
              <a:rPr lang="de-DE" dirty="0" smtClean="0"/>
              <a:t> vs. </a:t>
            </a:r>
            <a:r>
              <a:rPr lang="de-DE" dirty="0" err="1" smtClean="0"/>
              <a:t>certificates</a:t>
            </a:r>
            <a:r>
              <a:rPr lang="de-DE" dirty="0" smtClean="0"/>
              <a:t> </a:t>
            </a:r>
            <a:r>
              <a:rPr lang="de-DE" dirty="0" err="1" smtClean="0"/>
              <a:t>beforehand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a </a:t>
            </a:r>
            <a:r>
              <a:rPr lang="de-DE" dirty="0" err="1" smtClean="0"/>
              <a:t>later</a:t>
            </a:r>
            <a:r>
              <a:rPr lang="de-DE" dirty="0" smtClean="0"/>
              <a:t> </a:t>
            </a:r>
            <a:r>
              <a:rPr lang="de-DE" dirty="0" err="1" smtClean="0"/>
              <a:t>stage</a:t>
            </a:r>
            <a:r>
              <a:rPr lang="de-DE" dirty="0" smtClean="0"/>
              <a:t> (</a:t>
            </a:r>
            <a:r>
              <a:rPr lang="de-DE" dirty="0" err="1" smtClean="0"/>
              <a:t>exchange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), 3rd countries!</a:t>
            </a:r>
          </a:p>
          <a:p>
            <a:pPr lvl="1"/>
            <a:r>
              <a:rPr lang="de-DE" dirty="0" err="1" smtClean="0"/>
              <a:t>Liability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payment</a:t>
            </a:r>
            <a:r>
              <a:rPr lang="de-DE" dirty="0" smtClean="0"/>
              <a:t> </a:t>
            </a:r>
            <a:r>
              <a:rPr lang="de-DE" dirty="0" err="1" smtClean="0"/>
              <a:t>debtor</a:t>
            </a:r>
            <a:r>
              <a:rPr lang="de-DE" dirty="0" smtClean="0"/>
              <a:t> vs. </a:t>
            </a:r>
            <a:r>
              <a:rPr lang="de-DE" dirty="0" err="1" smtClean="0"/>
              <a:t>recovery</a:t>
            </a:r>
            <a:r>
              <a:rPr lang="de-DE" dirty="0" smtClean="0"/>
              <a:t> </a:t>
            </a:r>
            <a:r>
              <a:rPr lang="de-DE" dirty="0" err="1" smtClean="0"/>
              <a:t>assistance</a:t>
            </a:r>
            <a:endParaRPr lang="de-DE" dirty="0" smtClean="0"/>
          </a:p>
          <a:p>
            <a:pPr lvl="1"/>
            <a:r>
              <a:rPr lang="de-DE" dirty="0" smtClean="0"/>
              <a:t>Payment </a:t>
            </a:r>
            <a:r>
              <a:rPr lang="de-DE" dirty="0" err="1" smtClean="0"/>
              <a:t>debtor</a:t>
            </a:r>
            <a:r>
              <a:rPr lang="de-DE" dirty="0" smtClean="0"/>
              <a:t>: </a:t>
            </a:r>
            <a:r>
              <a:rPr lang="de-DE" dirty="0" err="1" smtClean="0"/>
              <a:t>choice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obligation</a:t>
            </a:r>
            <a:r>
              <a:rPr lang="de-DE" dirty="0" smtClean="0"/>
              <a:t>?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 smtClean="0"/>
              <a:t>Further</a:t>
            </a:r>
            <a:r>
              <a:rPr lang="de-DE" smtClean="0"/>
              <a:t> issues treated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8" y="1839258"/>
            <a:ext cx="8181947" cy="4518700"/>
          </a:xfrm>
        </p:spPr>
        <p:txBody>
          <a:bodyPr>
            <a:noAutofit/>
          </a:bodyPr>
          <a:lstStyle/>
          <a:p>
            <a:pPr marL="769938" lvl="1" indent="-514350">
              <a:buNone/>
            </a:pP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 collection method</a:t>
            </a:r>
            <a:endParaRPr lang="de-DE" sz="16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69938" lvl="1" indent="-514350">
              <a:buNone/>
            </a:pP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1.1.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</a:t>
            </a: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recipient’s</a:t>
            </a: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perspective</a:t>
            </a:r>
            <a:endParaRPr lang="de-DE" sz="16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69938" lvl="1" indent="-514350">
              <a:buNone/>
            </a:pP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1.1.1.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Taxpayers 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</a:t>
            </a: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withholding</a:t>
            </a: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taxes</a:t>
            </a:r>
            <a:endParaRPr lang="de-DE" sz="16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69938" lvl="1" indent="-514350">
              <a:buNone/>
            </a:pP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1.1.2.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 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</a:t>
            </a: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withholding</a:t>
            </a: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taxes</a:t>
            </a:r>
            <a:endParaRPr lang="de-DE" sz="16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69938" lvl="1" indent="-514350">
              <a:buNone/>
            </a:pP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1.1.3.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Withholding</a:t>
            </a: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taxes</a:t>
            </a: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absence</a:t>
            </a: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AT" sz="1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			tax </a:t>
            </a:r>
            <a:r>
              <a:rPr lang="de-AT" sz="16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liability</a:t>
            </a:r>
            <a:endParaRPr lang="de-DE" sz="16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69938" lvl="1" indent="-514350">
              <a:buNone/>
            </a:pP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1.2.</a:t>
            </a:r>
            <a:r>
              <a:rPr lang="de-D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de-AT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payment</a:t>
            </a: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debtor’s</a:t>
            </a: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perspective</a:t>
            </a:r>
            <a:endParaRPr lang="de-DE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69938" lvl="1" indent="-514350">
              <a:buNone/>
            </a:pP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1.2.1.</a:t>
            </a:r>
            <a:r>
              <a:rPr lang="de-D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de-AT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withholding</a:t>
            </a: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obligation</a:t>
            </a:r>
            <a:endParaRPr lang="de-DE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69938" lvl="1" indent="-514350">
              <a:buNone/>
            </a:pP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1.2.2.</a:t>
            </a:r>
            <a:r>
              <a:rPr lang="de-D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de-AT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liability</a:t>
            </a: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tax </a:t>
            </a:r>
            <a:r>
              <a:rPr lang="de-AT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payment</a:t>
            </a:r>
            <a:endParaRPr lang="de-DE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69938" lvl="1" indent="-514350">
              <a:buNone/>
            </a:pP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1.2.3.</a:t>
            </a:r>
            <a:r>
              <a:rPr lang="de-D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AT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</a:t>
            </a: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withholding</a:t>
            </a: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obligation</a:t>
            </a:r>
            <a:endParaRPr lang="de-DE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69938" lvl="1" indent="-514350">
              <a:buNone/>
            </a:pPr>
            <a:r>
              <a:rPr lang="en-US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de-D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 amount</a:t>
            </a:r>
            <a:endParaRPr lang="de-DE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69938" lvl="1" indent="-514350">
              <a:buNone/>
            </a:pP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2.1.</a:t>
            </a:r>
            <a:r>
              <a:rPr lang="de-D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(Non-)Taxation</a:t>
            </a:r>
            <a:endParaRPr lang="de-DE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69938" lvl="1" indent="-514350">
              <a:buNone/>
            </a:pP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2.2.</a:t>
            </a:r>
            <a:r>
              <a:rPr lang="de-D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AT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Taxable</a:t>
            </a: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  <a:endParaRPr lang="de-DE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69938" lvl="1" indent="-514350">
              <a:buNone/>
            </a:pP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2.3.</a:t>
            </a:r>
            <a:r>
              <a:rPr lang="de-D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AT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 rate</a:t>
            </a:r>
            <a:endParaRPr lang="de-DE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äsentationsvorlage_Englisch">
  <a:themeElements>
    <a:clrScheme name="WU Wien neu2">
      <a:dk1>
        <a:srgbClr val="000000"/>
      </a:dk1>
      <a:lt1>
        <a:sysClr val="window" lastClr="FFFFFF"/>
      </a:lt1>
      <a:dk2>
        <a:srgbClr val="002E60"/>
      </a:dk2>
      <a:lt2>
        <a:srgbClr val="E5F5FA"/>
      </a:lt2>
      <a:accent1>
        <a:srgbClr val="0096D3"/>
      </a:accent1>
      <a:accent2>
        <a:srgbClr val="002E60"/>
      </a:accent2>
      <a:accent3>
        <a:srgbClr val="532481"/>
      </a:accent3>
      <a:accent4>
        <a:srgbClr val="457AA0"/>
      </a:accent4>
      <a:accent5>
        <a:srgbClr val="A991C0"/>
      </a:accent5>
      <a:accent6>
        <a:srgbClr val="7FCAE9"/>
      </a:accent6>
      <a:hlink>
        <a:srgbClr val="406288"/>
      </a:hlink>
      <a:folHlink>
        <a:srgbClr val="008FAA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Präsentationsvorlage_Englisch</Template>
  <TotalTime>0</TotalTime>
  <Words>363</Words>
  <Application>Microsoft Office PowerPoint</Application>
  <PresentationFormat>Diavoorstelling (4:3)</PresentationFormat>
  <Paragraphs>95</Paragraphs>
  <Slides>10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Präsentationsvorlage_Englisch</vt:lpstr>
      <vt:lpstr>WITHHOLDING TAXES AND THE FUNDAMENTAL FREEDOMS</vt:lpstr>
      <vt:lpstr>Table of Contents</vt:lpstr>
      <vt:lpstr>Taxpayers subject to WHT</vt:lpstr>
      <vt:lpstr>Findings I</vt:lpstr>
      <vt:lpstr>Income subject to WHT</vt:lpstr>
      <vt:lpstr>Findings II</vt:lpstr>
      <vt:lpstr>WHT in the absence of a tax liability</vt:lpstr>
      <vt:lpstr>Findings III</vt:lpstr>
      <vt:lpstr>Further issues treated</vt:lpstr>
      <vt:lpstr>Contact</vt:lpstr>
    </vt:vector>
  </TitlesOfParts>
  <Company>WU-Wien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Withholding Taxes and the Fundamental Freedoms</dc:title>
  <dc:creator>Karin Simader</dc:creator>
  <cp:lastModifiedBy>Kristy</cp:lastModifiedBy>
  <cp:revision>142</cp:revision>
  <cp:lastPrinted>2012-12-13T08:59:13Z</cp:lastPrinted>
  <dcterms:created xsi:type="dcterms:W3CDTF">2009-09-30T10:19:55Z</dcterms:created>
  <dcterms:modified xsi:type="dcterms:W3CDTF">2013-05-24T07:04:49Z</dcterms:modified>
</cp:coreProperties>
</file>