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1" r:id="rId2"/>
    <p:sldId id="287" r:id="rId3"/>
    <p:sldId id="300" r:id="rId4"/>
    <p:sldId id="293" r:id="rId5"/>
    <p:sldId id="296" r:id="rId6"/>
    <p:sldId id="298" r:id="rId7"/>
    <p:sldId id="304" r:id="rId8"/>
    <p:sldId id="285" r:id="rId9"/>
  </p:sldIdLst>
  <p:sldSz cx="9144000" cy="6858000" type="screen4x3"/>
  <p:notesSz cx="6669088" cy="97536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F"/>
    <a:srgbClr val="F6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6" autoAdjust="0"/>
    <p:restoredTop sz="82813" autoAdjust="0"/>
  </p:normalViewPr>
  <p:slideViewPr>
    <p:cSldViewPr>
      <p:cViewPr>
        <p:scale>
          <a:sx n="67" d="100"/>
          <a:sy n="67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216" y="-102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135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31838"/>
            <a:ext cx="4872038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val="3390859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66909" y="4633438"/>
            <a:ext cx="5335270" cy="4388483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Starting point: the employer needs to be a resident</a:t>
            </a:r>
          </a:p>
          <a:p>
            <a:r>
              <a:rPr lang="en-GB" dirty="0" smtClean="0"/>
              <a:t>	„Not a resident“ = a resident of the residence state or a third state (positive reading)</a:t>
            </a:r>
          </a:p>
          <a:p>
            <a:r>
              <a:rPr lang="en-GB" dirty="0" smtClean="0"/>
              <a:t>	Entities that are nowhere a resident</a:t>
            </a:r>
            <a:r>
              <a:rPr lang="en-GB" baseline="0" dirty="0" smtClean="0"/>
              <a:t> (e.g. PEs) cannot be an employer</a:t>
            </a:r>
            <a:endParaRPr lang="en-GB" dirty="0" smtClean="0"/>
          </a:p>
          <a:p>
            <a:r>
              <a:rPr lang="en-GB" dirty="0" smtClean="0"/>
              <a:t> 	OECD Commentary: otherwise, </a:t>
            </a:r>
            <a:r>
              <a:rPr lang="en-GB" baseline="0" dirty="0" smtClean="0"/>
              <a:t>Art. 15(2)(b) would be rendered “totally meaningless”</a:t>
            </a:r>
          </a:p>
          <a:p>
            <a:r>
              <a:rPr lang="en-GB" baseline="0" dirty="0" smtClean="0"/>
              <a:t>		P</a:t>
            </a:r>
            <a:r>
              <a:rPr lang="en-GB" dirty="0" smtClean="0"/>
              <a:t>artnerships are nowhere a resident</a:t>
            </a:r>
          </a:p>
          <a:p>
            <a:r>
              <a:rPr lang="en-GB" dirty="0" smtClean="0"/>
              <a:t>Solution:</a:t>
            </a:r>
            <a:r>
              <a:rPr lang="en-GB" baseline="0" dirty="0" smtClean="0"/>
              <a:t> </a:t>
            </a:r>
            <a:r>
              <a:rPr lang="en-GB" dirty="0" smtClean="0"/>
              <a:t>Residence state should follow the source state’s qualification (Art. 23)?</a:t>
            </a:r>
          </a:p>
          <a:p>
            <a:r>
              <a:rPr lang="en-GB" dirty="0" smtClean="0"/>
              <a:t>	Problem: the employer still needs to be a resident</a:t>
            </a:r>
          </a:p>
          <a:p>
            <a:r>
              <a:rPr lang="en-GB" dirty="0" smtClean="0"/>
              <a:t>Solution: Tax</a:t>
            </a:r>
            <a:r>
              <a:rPr lang="en-GB" baseline="0" dirty="0" smtClean="0"/>
              <a:t> treatment of the partnership is irrelevant, the transparent partnership can be an employer</a:t>
            </a:r>
            <a:r>
              <a:rPr lang="en-GB" dirty="0" smtClean="0"/>
              <a:t>	</a:t>
            </a:r>
          </a:p>
          <a:p>
            <a:r>
              <a:rPr lang="en-GB" dirty="0" smtClean="0"/>
              <a:t>	Object and purpose (sufficient level of presence,</a:t>
            </a:r>
            <a:r>
              <a:rPr lang="en-GB" baseline="0" dirty="0" smtClean="0"/>
              <a:t> </a:t>
            </a:r>
            <a:r>
              <a:rPr lang="en-GB" dirty="0" smtClean="0"/>
              <a:t>weight of administrative burdens)</a:t>
            </a:r>
          </a:p>
          <a:p>
            <a:r>
              <a:rPr lang="en-GB" dirty="0" smtClean="0"/>
              <a:t>	No difference</a:t>
            </a:r>
            <a:r>
              <a:rPr lang="en-GB" baseline="0" dirty="0" smtClean="0"/>
              <a:t> whether the employee works for a partnership or a corporation</a:t>
            </a:r>
          </a:p>
          <a:p>
            <a:r>
              <a:rPr lang="en-GB" baseline="0" dirty="0" smtClean="0"/>
              <a:t>	No difference how and to whom the income is allocated</a:t>
            </a:r>
          </a:p>
          <a:p>
            <a:r>
              <a:rPr lang="en-GB" baseline="0" dirty="0" smtClean="0"/>
              <a:t>		</a:t>
            </a:r>
            <a:r>
              <a:rPr lang="en-GB" sz="1200" kern="1200" baseline="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T</a:t>
            </a:r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ax transparency of partnerships, check-the-box regime, group tax regime,</a:t>
            </a:r>
            <a:r>
              <a:rPr lang="en-GB" sz="1200" kern="1200" baseline="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etc.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59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666909" y="4633438"/>
            <a:ext cx="5335270" cy="43884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 userDrawn="1"/>
        </p:nvGrpSpPr>
        <p:grpSpPr>
          <a:xfrm>
            <a:off x="0" y="188913"/>
            <a:ext cx="8959850" cy="6492244"/>
            <a:chOff x="0" y="188913"/>
            <a:chExt cx="8959850" cy="6492244"/>
          </a:xfrm>
        </p:grpSpPr>
        <p:sp>
          <p:nvSpPr>
            <p:cNvPr id="12" name="Rechteck 11"/>
            <p:cNvSpPr/>
            <p:nvPr userDrawn="1"/>
          </p:nvSpPr>
          <p:spPr>
            <a:xfrm>
              <a:off x="0" y="188913"/>
              <a:ext cx="8959850" cy="31480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Rechteck 12"/>
            <p:cNvSpPr/>
            <p:nvPr userDrawn="1"/>
          </p:nvSpPr>
          <p:spPr>
            <a:xfrm>
              <a:off x="0" y="3524251"/>
              <a:ext cx="8959850" cy="315690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9562" y="548680"/>
              <a:ext cx="3206988" cy="1692493"/>
            </a:xfrm>
            <a:prstGeom prst="rect">
              <a:avLst/>
            </a:prstGeom>
          </p:spPr>
        </p:pic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823" y="2582490"/>
              <a:ext cx="716327" cy="515167"/>
            </a:xfrm>
            <a:prstGeom prst="rect">
              <a:avLst/>
            </a:prstGeom>
          </p:spPr>
        </p:pic>
      </p:grpSp>
      <p:sp>
        <p:nvSpPr>
          <p:cNvPr id="16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2406" y="3654044"/>
            <a:ext cx="7133930" cy="1141422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Titel der Präsentation eingeben</a:t>
            </a:r>
            <a:endParaRPr lang="de-AT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2406" y="4804610"/>
            <a:ext cx="7133930" cy="11412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Hier Untertitel der Präsentation eingeben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68313" y="2357438"/>
            <a:ext cx="5103812" cy="326072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Grafik 8" descr="Logo-für-V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0" y="2552700"/>
            <a:ext cx="48895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1928818" y="3071811"/>
            <a:ext cx="3260322" cy="21735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kurz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7"/>
          <p:cNvGrpSpPr/>
          <p:nvPr/>
        </p:nvGrpSpPr>
        <p:grpSpPr>
          <a:xfrm>
            <a:off x="0" y="188913"/>
            <a:ext cx="8959850" cy="6492244"/>
            <a:chOff x="0" y="188913"/>
            <a:chExt cx="8959850" cy="6492244"/>
          </a:xfrm>
        </p:grpSpPr>
        <p:sp>
          <p:nvSpPr>
            <p:cNvPr id="9" name="Rechteck 8"/>
            <p:cNvSpPr/>
            <p:nvPr userDrawn="1"/>
          </p:nvSpPr>
          <p:spPr>
            <a:xfrm>
              <a:off x="0" y="188913"/>
              <a:ext cx="8959850" cy="31480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Rechteck 9"/>
            <p:cNvSpPr/>
            <p:nvPr userDrawn="1"/>
          </p:nvSpPr>
          <p:spPr>
            <a:xfrm>
              <a:off x="0" y="3524251"/>
              <a:ext cx="8959850" cy="315690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11" name="Grafik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9562" y="548680"/>
              <a:ext cx="3206988" cy="1692493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823" y="2582490"/>
              <a:ext cx="716327" cy="515167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5547" y="3661602"/>
            <a:ext cx="8210141" cy="828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44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Titelfolie kurzer Titel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5547" y="4517126"/>
            <a:ext cx="8210141" cy="828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AT" dirty="0"/>
          </a:p>
        </p:txBody>
      </p:sp>
    </p:spTree>
  </p:cSld>
  <p:clrMapOvr>
    <a:masterClrMapping/>
  </p:clrMapOvr>
  <p:transition>
    <p:fade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39258"/>
            <a:ext cx="7740594" cy="4161510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2" y="430318"/>
            <a:ext cx="6280165" cy="1143000"/>
          </a:xfrm>
          <a:prstGeom prst="rect">
            <a:avLst/>
          </a:prstGeo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überschrif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11"/>
          <p:cNvGrpSpPr/>
          <p:nvPr/>
        </p:nvGrpSpPr>
        <p:grpSpPr>
          <a:xfrm>
            <a:off x="0" y="188913"/>
            <a:ext cx="8959850" cy="6491287"/>
            <a:chOff x="0" y="188913"/>
            <a:chExt cx="8959850" cy="6491287"/>
          </a:xfrm>
        </p:grpSpPr>
        <p:sp>
          <p:nvSpPr>
            <p:cNvPr id="13" name="Rechteck 12"/>
            <p:cNvSpPr/>
            <p:nvPr userDrawn="1"/>
          </p:nvSpPr>
          <p:spPr>
            <a:xfrm>
              <a:off x="0" y="1855788"/>
              <a:ext cx="8959850" cy="48244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0" y="188913"/>
              <a:ext cx="8959850" cy="1477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8846" y="452873"/>
              <a:ext cx="1582509" cy="835171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5288" y="6062890"/>
              <a:ext cx="616902" cy="443662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2009384"/>
            <a:ext cx="7668769" cy="113215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Hier Kapitelüberschrift eingeben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6" y="3140968"/>
            <a:ext cx="7668769" cy="10001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Hier optional Untertitel für Kapitel eingeben 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überschrift kurz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4"/>
          <p:cNvGrpSpPr/>
          <p:nvPr/>
        </p:nvGrpSpPr>
        <p:grpSpPr>
          <a:xfrm>
            <a:off x="0" y="188913"/>
            <a:ext cx="8959850" cy="6491287"/>
            <a:chOff x="0" y="188913"/>
            <a:chExt cx="8959850" cy="6491287"/>
          </a:xfrm>
        </p:grpSpPr>
        <p:sp>
          <p:nvSpPr>
            <p:cNvPr id="6" name="Rechteck 5"/>
            <p:cNvSpPr/>
            <p:nvPr userDrawn="1"/>
          </p:nvSpPr>
          <p:spPr>
            <a:xfrm>
              <a:off x="0" y="1855788"/>
              <a:ext cx="8959850" cy="48244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Rechteck 6"/>
            <p:cNvSpPr/>
            <p:nvPr userDrawn="1"/>
          </p:nvSpPr>
          <p:spPr>
            <a:xfrm>
              <a:off x="0" y="188913"/>
              <a:ext cx="8959850" cy="1477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8" name="Grafik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8846" y="452873"/>
              <a:ext cx="1582509" cy="835171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5288" y="6062890"/>
              <a:ext cx="616902" cy="443662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7" y="1956234"/>
            <a:ext cx="8213282" cy="82800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10000"/>
              </a:lnSpc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Kapitel kurzer Titel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7" y="2780928"/>
            <a:ext cx="8213282" cy="82800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</p:spTree>
  </p:cSld>
  <p:clrMapOvr>
    <a:masterClrMapping/>
  </p:clrMapOvr>
  <p:transition>
    <p:fade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154506"/>
          </a:xfrm>
        </p:spPr>
        <p:txBody>
          <a:bodyPr>
            <a:normAutofit/>
          </a:bodyPr>
          <a:lstStyle>
            <a:lvl1pPr>
              <a:defRPr sz="22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154506"/>
          </a:xfrm>
        </p:spPr>
        <p:txBody>
          <a:bodyPr>
            <a:normAutofit/>
          </a:bodyPr>
          <a:lstStyle>
            <a:lvl1pPr>
              <a:defRPr sz="22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571745"/>
            <a:ext cx="3960000" cy="34290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4290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468313" y="1844675"/>
            <a:ext cx="3960811" cy="639762"/>
          </a:xfr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tabLst/>
              <a:defRPr sz="2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12284" y="1844675"/>
            <a:ext cx="3960000" cy="639762"/>
          </a:xfr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1963" y="1857375"/>
            <a:ext cx="77406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(click here to add)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027" name="Titelplatzhalter 14"/>
          <p:cNvSpPr>
            <a:spLocks noGrp="1"/>
          </p:cNvSpPr>
          <p:nvPr>
            <p:ph type="title"/>
          </p:nvPr>
        </p:nvSpPr>
        <p:spPr bwMode="gray">
          <a:xfrm>
            <a:off x="461963" y="431800"/>
            <a:ext cx="6280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(click here to add)</a:t>
            </a:r>
          </a:p>
        </p:txBody>
      </p:sp>
      <p:pic>
        <p:nvPicPr>
          <p:cNvPr id="1028" name="Grafik 7" descr="Logo Tax.t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50" y="6065838"/>
            <a:ext cx="801688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1143000" y="6396038"/>
            <a:ext cx="68580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100" b="1" dirty="0">
                <a:solidFill>
                  <a:srgbClr val="003A74"/>
                </a:solidFill>
                <a:latin typeface="Verdana" pitchFamily="34" charset="0"/>
              </a:rPr>
              <a:t>Institute for Austrian and International Tax Law </a:t>
            </a:r>
            <a:r>
              <a:rPr lang="en-GB" sz="600" dirty="0">
                <a:solidFill>
                  <a:srgbClr val="003A74"/>
                </a:solidFill>
                <a:latin typeface="Verdana" pitchFamily="34" charset="0"/>
                <a:sym typeface="Wingdings"/>
              </a:rPr>
              <a:t></a:t>
            </a:r>
            <a:r>
              <a:rPr lang="en-GB" sz="1100" dirty="0">
                <a:solidFill>
                  <a:srgbClr val="003A74"/>
                </a:solidFill>
                <a:latin typeface="Verdana" pitchFamily="34" charset="0"/>
                <a:sym typeface="Wingdings"/>
              </a:rPr>
              <a:t> </a:t>
            </a:r>
            <a:r>
              <a:rPr lang="en-GB" sz="1100" dirty="0" err="1">
                <a:solidFill>
                  <a:srgbClr val="003A74"/>
                </a:solidFill>
                <a:latin typeface="Verdana" pitchFamily="34" charset="0"/>
              </a:rPr>
              <a:t>www.wu.ac.at/taxlaw</a:t>
            </a:r>
            <a:endParaRPr lang="en-GB" sz="1100" dirty="0">
              <a:latin typeface="Verdana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786688" y="6396038"/>
            <a:ext cx="642937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4ACAA5BB-D2B5-45BF-B785-99F12609CC2A}" type="slidenum">
              <a:rPr lang="de-AT" sz="1100">
                <a:latin typeface="Verdana" pitchFamily="34" charset="0"/>
                <a:cs typeface="+mn-cs"/>
              </a:rPr>
              <a:pPr>
                <a:defRPr/>
              </a:pPr>
              <a:t>‹nr.›</a:t>
            </a:fld>
            <a:endParaRPr lang="de-AT" sz="1100" dirty="0">
              <a:latin typeface="Verdana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1" r:id="rId2"/>
    <p:sldLayoutId id="2147483755" r:id="rId3"/>
    <p:sldLayoutId id="2147483758" r:id="rId4"/>
    <p:sldLayoutId id="2147483762" r:id="rId5"/>
    <p:sldLayoutId id="2147483763" r:id="rId6"/>
    <p:sldLayoutId id="2147483756" r:id="rId7"/>
    <p:sldLayoutId id="2147483757" r:id="rId8"/>
    <p:sldLayoutId id="2147483759" r:id="rId9"/>
    <p:sldLayoutId id="2147483760" r:id="rId10"/>
  </p:sldLayoutIdLst>
  <p:transition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ts val="600"/>
        </a:spcAft>
        <a:buClr>
          <a:srgbClr val="53248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rtl="0" eaLnBrk="1" fontAlgn="base" hangingPunct="1">
        <a:spcBef>
          <a:spcPct val="0"/>
        </a:spcBef>
        <a:spcAft>
          <a:spcPts val="600"/>
        </a:spcAft>
        <a:buClr>
          <a:srgbClr val="457AA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rtl="0" eaLnBrk="1" fontAlgn="base" hangingPunct="1">
        <a:spcBef>
          <a:spcPct val="0"/>
        </a:spcBef>
        <a:spcAft>
          <a:spcPts val="600"/>
        </a:spcAft>
        <a:buClr>
          <a:srgbClr val="A991C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rtl="0" eaLnBrk="1" fontAlgn="base" hangingPunct="1">
        <a:spcBef>
          <a:spcPct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Short-Term Assignments of Employees in International Tax Law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3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70625" cy="1143000"/>
          </a:xfrm>
        </p:spPr>
        <p:txBody>
          <a:bodyPr/>
          <a:lstStyle/>
          <a:p>
            <a:r>
              <a:rPr lang="de-AT" dirty="0" smtClean="0"/>
              <a:t>Art. 15(2) OECD Model:</a:t>
            </a:r>
            <a:br>
              <a:rPr lang="de-AT" dirty="0" smtClean="0"/>
            </a:br>
            <a:r>
              <a:rPr lang="de-AT" dirty="0" smtClean="0"/>
              <a:t>183-Day Rule</a:t>
            </a:r>
          </a:p>
        </p:txBody>
      </p:sp>
      <p:sp>
        <p:nvSpPr>
          <p:cNvPr id="6147" name="Inhaltsplatzhalter 4"/>
          <p:cNvSpPr>
            <a:spLocks noGrp="1"/>
          </p:cNvSpPr>
          <p:nvPr>
            <p:ph idx="1"/>
          </p:nvPr>
        </p:nvSpPr>
        <p:spPr>
          <a:xfrm>
            <a:off x="461962" y="1839913"/>
            <a:ext cx="7998469" cy="4160837"/>
          </a:xfrm>
        </p:spPr>
        <p:txBody>
          <a:bodyPr>
            <a:normAutofit/>
          </a:bodyPr>
          <a:lstStyle/>
          <a:p>
            <a:r>
              <a:rPr lang="en-GB" dirty="0" smtClean="0"/>
              <a:t>Remuneration in respect of an employment exercised in the source state shall be taxable only in the residence state if …</a:t>
            </a:r>
          </a:p>
          <a:p>
            <a:pPr lvl="1"/>
            <a:r>
              <a:rPr lang="en-GB" dirty="0" smtClean="0"/>
              <a:t>(a) t</a:t>
            </a:r>
            <a:r>
              <a:rPr lang="en-US" dirty="0" smtClean="0"/>
              <a:t>he </a:t>
            </a:r>
            <a:r>
              <a:rPr lang="en-US" dirty="0"/>
              <a:t>recipient is present in the </a:t>
            </a:r>
            <a:r>
              <a:rPr lang="en-US" dirty="0" smtClean="0"/>
              <a:t>source state for </a:t>
            </a:r>
            <a:br>
              <a:rPr lang="en-US" dirty="0" smtClean="0"/>
            </a:br>
            <a:r>
              <a:rPr lang="en-US" dirty="0" smtClean="0"/>
              <a:t>≤ 183 days, and</a:t>
            </a:r>
          </a:p>
          <a:p>
            <a:pPr lvl="1"/>
            <a:r>
              <a:rPr lang="en-GB" dirty="0" smtClean="0"/>
              <a:t>(b) </a:t>
            </a:r>
            <a:r>
              <a:rPr lang="en-US" dirty="0"/>
              <a:t>the remuneration is </a:t>
            </a:r>
            <a:r>
              <a:rPr lang="en-US" b="1" u="sng" dirty="0"/>
              <a:t>paid by, or on behalf of</a:t>
            </a:r>
            <a:r>
              <a:rPr lang="en-US" dirty="0"/>
              <a:t>, an </a:t>
            </a:r>
            <a:r>
              <a:rPr lang="en-US" b="1" u="sng" dirty="0"/>
              <a:t>employer</a:t>
            </a:r>
            <a:r>
              <a:rPr lang="en-US" dirty="0"/>
              <a:t> who is </a:t>
            </a:r>
            <a:r>
              <a:rPr lang="en-US" b="1" u="sng" dirty="0"/>
              <a:t>not a resident</a:t>
            </a:r>
            <a:r>
              <a:rPr lang="en-US" dirty="0"/>
              <a:t> </a:t>
            </a:r>
            <a:r>
              <a:rPr lang="en-US" dirty="0" smtClean="0"/>
              <a:t>of the source state, and</a:t>
            </a:r>
          </a:p>
          <a:p>
            <a:pPr lvl="1"/>
            <a:r>
              <a:rPr lang="en-GB" dirty="0" smtClean="0"/>
              <a:t>(c) </a:t>
            </a:r>
            <a:r>
              <a:rPr lang="en-US" dirty="0"/>
              <a:t>the remuneration is not </a:t>
            </a:r>
            <a:r>
              <a:rPr lang="en-US" b="1" u="sng" dirty="0"/>
              <a:t>borne by</a:t>
            </a:r>
            <a:r>
              <a:rPr lang="en-US" b="1" dirty="0"/>
              <a:t> </a:t>
            </a:r>
            <a:r>
              <a:rPr lang="en-US" dirty="0"/>
              <a:t>a </a:t>
            </a:r>
            <a:r>
              <a:rPr lang="en-US" b="1" u="sng" dirty="0" smtClean="0"/>
              <a:t>PE</a:t>
            </a:r>
            <a:r>
              <a:rPr lang="en-US" dirty="0" smtClean="0"/>
              <a:t> which </a:t>
            </a:r>
            <a:r>
              <a:rPr lang="en-US" dirty="0"/>
              <a:t>the </a:t>
            </a:r>
            <a:r>
              <a:rPr lang="en-US" b="1" u="sng" dirty="0" smtClean="0"/>
              <a:t>employer</a:t>
            </a:r>
            <a:r>
              <a:rPr lang="en-US" dirty="0" smtClean="0"/>
              <a:t> has </a:t>
            </a:r>
            <a:r>
              <a:rPr lang="en-US" dirty="0"/>
              <a:t>in the </a:t>
            </a:r>
            <a:r>
              <a:rPr lang="en-US" dirty="0" smtClean="0"/>
              <a:t>source state.</a:t>
            </a:r>
            <a:endParaRPr lang="en-GB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Issues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39258"/>
            <a:ext cx="7740594" cy="4758094"/>
          </a:xfrm>
        </p:spPr>
        <p:txBody>
          <a:bodyPr>
            <a:normAutofit/>
          </a:bodyPr>
          <a:lstStyle/>
          <a:p>
            <a:r>
              <a:rPr lang="en-GB" dirty="0" smtClean="0"/>
              <a:t>Object and Purpose</a:t>
            </a:r>
          </a:p>
          <a:p>
            <a:r>
              <a:rPr lang="en-GB" dirty="0" smtClean="0"/>
              <a:t>Meaning of “Employer”</a:t>
            </a:r>
          </a:p>
          <a:p>
            <a:pPr lvl="1"/>
            <a:r>
              <a:rPr lang="en-GB" dirty="0" smtClean="0"/>
              <a:t>OECD Model 1963/1977, 1992, 2010</a:t>
            </a:r>
          </a:p>
          <a:p>
            <a:pPr lvl="2"/>
            <a:r>
              <a:rPr lang="en-GB" dirty="0" smtClean="0"/>
              <a:t>Relationship with Dependent Agents</a:t>
            </a:r>
          </a:p>
          <a:p>
            <a:pPr lvl="2"/>
            <a:r>
              <a:rPr lang="en-GB" dirty="0" smtClean="0"/>
              <a:t>Meaning of “Paid By, or On Behalf Of”</a:t>
            </a:r>
          </a:p>
          <a:p>
            <a:r>
              <a:rPr lang="en-GB" dirty="0" smtClean="0"/>
              <a:t>Meaning of “Borne By a PE”</a:t>
            </a:r>
          </a:p>
          <a:p>
            <a:pPr lvl="1"/>
            <a:r>
              <a:rPr lang="en-GB" dirty="0" smtClean="0"/>
              <a:t>Triangular Cases</a:t>
            </a:r>
          </a:p>
          <a:p>
            <a:pPr lvl="1"/>
            <a:r>
              <a:rPr lang="en-GB" dirty="0" smtClean="0"/>
              <a:t>Arm’s Length Principle</a:t>
            </a:r>
          </a:p>
          <a:p>
            <a:r>
              <a:rPr lang="en-GB" dirty="0" smtClean="0"/>
              <a:t>Meaning of “Not a Resident“</a:t>
            </a:r>
          </a:p>
          <a:p>
            <a:pPr lvl="1"/>
            <a:r>
              <a:rPr lang="en-GB" dirty="0" smtClean="0"/>
              <a:t>Hybrid Partnerships</a:t>
            </a:r>
          </a:p>
          <a:p>
            <a:pPr lvl="1"/>
            <a:r>
              <a:rPr lang="en-GB" dirty="0" smtClean="0"/>
              <a:t>  Tie-Breaker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3563888" y="5784056"/>
            <a:ext cx="4320480" cy="53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65113" marR="0" lvl="0" indent="-265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532481"/>
              </a:buClr>
              <a:buSzTx/>
              <a:tabLst/>
              <a:defRPr/>
            </a:pPr>
            <a:r>
              <a:rPr lang="en-GB" sz="2400" b="1" dirty="0" smtClean="0">
                <a:latin typeface="+mn-lt"/>
                <a:cs typeface="+mn-cs"/>
              </a:rPr>
              <a:t>… </a:t>
            </a:r>
            <a:r>
              <a: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in 15 minutes?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23528" y="1870224"/>
            <a:ext cx="3600400" cy="432048"/>
          </a:xfrm>
          <a:prstGeom prst="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>
            <a:off x="323528" y="5034384"/>
            <a:ext cx="4896544" cy="817488"/>
          </a:xfrm>
          <a:prstGeom prst="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040" name="Group 16"/>
          <p:cNvGrpSpPr>
            <a:grpSpLocks noChangeAspect="1"/>
          </p:cNvGrpSpPr>
          <p:nvPr/>
        </p:nvGrpSpPr>
        <p:grpSpPr bwMode="auto">
          <a:xfrm flipH="1">
            <a:off x="5364088" y="2780928"/>
            <a:ext cx="3319419" cy="3160192"/>
            <a:chOff x="3515" y="1616"/>
            <a:chExt cx="2043" cy="1945"/>
          </a:xfrm>
        </p:grpSpPr>
        <p:sp>
          <p:nvSpPr>
            <p:cNvPr id="1039" name="AutoShape 15"/>
            <p:cNvSpPr>
              <a:spLocks noChangeAspect="1" noChangeArrowheads="1" noTextEdit="1"/>
            </p:cNvSpPr>
            <p:nvPr/>
          </p:nvSpPr>
          <p:spPr bwMode="auto">
            <a:xfrm>
              <a:off x="3515" y="1616"/>
              <a:ext cx="2043" cy="1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515" y="2493"/>
              <a:ext cx="2043" cy="1068"/>
            </a:xfrm>
            <a:custGeom>
              <a:avLst/>
              <a:gdLst/>
              <a:ahLst/>
              <a:cxnLst>
                <a:cxn ang="0">
                  <a:pos x="1858" y="457"/>
                </a:cxn>
                <a:cxn ang="0">
                  <a:pos x="1821" y="439"/>
                </a:cxn>
                <a:cxn ang="0">
                  <a:pos x="1767" y="383"/>
                </a:cxn>
                <a:cxn ang="0">
                  <a:pos x="1699" y="341"/>
                </a:cxn>
                <a:cxn ang="0">
                  <a:pos x="1654" y="263"/>
                </a:cxn>
                <a:cxn ang="0">
                  <a:pos x="1601" y="172"/>
                </a:cxn>
                <a:cxn ang="0">
                  <a:pos x="1530" y="96"/>
                </a:cxn>
                <a:cxn ang="0">
                  <a:pos x="1440" y="39"/>
                </a:cxn>
                <a:cxn ang="0">
                  <a:pos x="1338" y="6"/>
                </a:cxn>
                <a:cxn ang="0">
                  <a:pos x="1221" y="2"/>
                </a:cxn>
                <a:cxn ang="0">
                  <a:pos x="1101" y="32"/>
                </a:cxn>
                <a:cxn ang="0">
                  <a:pos x="996" y="98"/>
                </a:cxn>
                <a:cxn ang="0">
                  <a:pos x="916" y="93"/>
                </a:cxn>
                <a:cxn ang="0">
                  <a:pos x="831" y="59"/>
                </a:cxn>
                <a:cxn ang="0">
                  <a:pos x="738" y="48"/>
                </a:cxn>
                <a:cxn ang="0">
                  <a:pos x="629" y="63"/>
                </a:cxn>
                <a:cxn ang="0">
                  <a:pos x="535" y="109"/>
                </a:cxn>
                <a:cxn ang="0">
                  <a:pos x="457" y="176"/>
                </a:cxn>
                <a:cxn ang="0">
                  <a:pos x="400" y="263"/>
                </a:cxn>
                <a:cxn ang="0">
                  <a:pos x="372" y="365"/>
                </a:cxn>
                <a:cxn ang="0">
                  <a:pos x="346" y="396"/>
                </a:cxn>
                <a:cxn ang="0">
                  <a:pos x="313" y="389"/>
                </a:cxn>
                <a:cxn ang="0">
                  <a:pos x="281" y="387"/>
                </a:cxn>
                <a:cxn ang="0">
                  <a:pos x="124" y="435"/>
                </a:cxn>
                <a:cxn ang="0">
                  <a:pos x="22" y="557"/>
                </a:cxn>
                <a:cxn ang="0">
                  <a:pos x="7" y="722"/>
                </a:cxn>
                <a:cxn ang="0">
                  <a:pos x="83" y="863"/>
                </a:cxn>
                <a:cxn ang="0">
                  <a:pos x="224" y="940"/>
                </a:cxn>
                <a:cxn ang="0">
                  <a:pos x="372" y="931"/>
                </a:cxn>
                <a:cxn ang="0">
                  <a:pos x="483" y="857"/>
                </a:cxn>
                <a:cxn ang="0">
                  <a:pos x="546" y="737"/>
                </a:cxn>
                <a:cxn ang="0">
                  <a:pos x="614" y="770"/>
                </a:cxn>
                <a:cxn ang="0">
                  <a:pos x="685" y="787"/>
                </a:cxn>
                <a:cxn ang="0">
                  <a:pos x="742" y="792"/>
                </a:cxn>
                <a:cxn ang="0">
                  <a:pos x="751" y="792"/>
                </a:cxn>
                <a:cxn ang="0">
                  <a:pos x="809" y="946"/>
                </a:cxn>
                <a:cxn ang="0">
                  <a:pos x="938" y="1046"/>
                </a:cxn>
                <a:cxn ang="0">
                  <a:pos x="1105" y="1064"/>
                </a:cxn>
                <a:cxn ang="0">
                  <a:pos x="1242" y="1001"/>
                </a:cxn>
                <a:cxn ang="0">
                  <a:pos x="1332" y="879"/>
                </a:cxn>
                <a:cxn ang="0">
                  <a:pos x="1353" y="829"/>
                </a:cxn>
                <a:cxn ang="0">
                  <a:pos x="1382" y="846"/>
                </a:cxn>
                <a:cxn ang="0">
                  <a:pos x="1458" y="894"/>
                </a:cxn>
                <a:cxn ang="0">
                  <a:pos x="1547" y="918"/>
                </a:cxn>
                <a:cxn ang="0">
                  <a:pos x="1658" y="909"/>
                </a:cxn>
                <a:cxn ang="0">
                  <a:pos x="1760" y="859"/>
                </a:cxn>
                <a:cxn ang="0">
                  <a:pos x="1836" y="772"/>
                </a:cxn>
                <a:cxn ang="0">
                  <a:pos x="1869" y="779"/>
                </a:cxn>
                <a:cxn ang="0">
                  <a:pos x="1943" y="766"/>
                </a:cxn>
                <a:cxn ang="0">
                  <a:pos x="2015" y="707"/>
                </a:cxn>
                <a:cxn ang="0">
                  <a:pos x="2043" y="618"/>
                </a:cxn>
                <a:cxn ang="0">
                  <a:pos x="2015" y="526"/>
                </a:cxn>
                <a:cxn ang="0">
                  <a:pos x="1943" y="468"/>
                </a:cxn>
              </a:cxnLst>
              <a:rect l="0" t="0" r="r" b="b"/>
              <a:pathLst>
                <a:path w="2043" h="1068">
                  <a:moveTo>
                    <a:pt x="1880" y="454"/>
                  </a:moveTo>
                  <a:lnTo>
                    <a:pt x="1869" y="454"/>
                  </a:lnTo>
                  <a:lnTo>
                    <a:pt x="1858" y="457"/>
                  </a:lnTo>
                  <a:lnTo>
                    <a:pt x="1847" y="459"/>
                  </a:lnTo>
                  <a:lnTo>
                    <a:pt x="1836" y="461"/>
                  </a:lnTo>
                  <a:lnTo>
                    <a:pt x="1821" y="439"/>
                  </a:lnTo>
                  <a:lnTo>
                    <a:pt x="1806" y="417"/>
                  </a:lnTo>
                  <a:lnTo>
                    <a:pt x="1786" y="400"/>
                  </a:lnTo>
                  <a:lnTo>
                    <a:pt x="1767" y="383"/>
                  </a:lnTo>
                  <a:lnTo>
                    <a:pt x="1747" y="367"/>
                  </a:lnTo>
                  <a:lnTo>
                    <a:pt x="1723" y="352"/>
                  </a:lnTo>
                  <a:lnTo>
                    <a:pt x="1699" y="341"/>
                  </a:lnTo>
                  <a:lnTo>
                    <a:pt x="1675" y="333"/>
                  </a:lnTo>
                  <a:lnTo>
                    <a:pt x="1667" y="298"/>
                  </a:lnTo>
                  <a:lnTo>
                    <a:pt x="1654" y="263"/>
                  </a:lnTo>
                  <a:lnTo>
                    <a:pt x="1638" y="233"/>
                  </a:lnTo>
                  <a:lnTo>
                    <a:pt x="1623" y="200"/>
                  </a:lnTo>
                  <a:lnTo>
                    <a:pt x="1601" y="172"/>
                  </a:lnTo>
                  <a:lnTo>
                    <a:pt x="1580" y="143"/>
                  </a:lnTo>
                  <a:lnTo>
                    <a:pt x="1556" y="119"/>
                  </a:lnTo>
                  <a:lnTo>
                    <a:pt x="1530" y="96"/>
                  </a:lnTo>
                  <a:lnTo>
                    <a:pt x="1501" y="74"/>
                  </a:lnTo>
                  <a:lnTo>
                    <a:pt x="1473" y="54"/>
                  </a:lnTo>
                  <a:lnTo>
                    <a:pt x="1440" y="39"/>
                  </a:lnTo>
                  <a:lnTo>
                    <a:pt x="1408" y="26"/>
                  </a:lnTo>
                  <a:lnTo>
                    <a:pt x="1373" y="15"/>
                  </a:lnTo>
                  <a:lnTo>
                    <a:pt x="1338" y="6"/>
                  </a:lnTo>
                  <a:lnTo>
                    <a:pt x="1301" y="2"/>
                  </a:lnTo>
                  <a:lnTo>
                    <a:pt x="1264" y="0"/>
                  </a:lnTo>
                  <a:lnTo>
                    <a:pt x="1221" y="2"/>
                  </a:lnTo>
                  <a:lnTo>
                    <a:pt x="1179" y="8"/>
                  </a:lnTo>
                  <a:lnTo>
                    <a:pt x="1140" y="19"/>
                  </a:lnTo>
                  <a:lnTo>
                    <a:pt x="1101" y="32"/>
                  </a:lnTo>
                  <a:lnTo>
                    <a:pt x="1064" y="52"/>
                  </a:lnTo>
                  <a:lnTo>
                    <a:pt x="1029" y="74"/>
                  </a:lnTo>
                  <a:lnTo>
                    <a:pt x="996" y="98"/>
                  </a:lnTo>
                  <a:lnTo>
                    <a:pt x="966" y="126"/>
                  </a:lnTo>
                  <a:lnTo>
                    <a:pt x="942" y="109"/>
                  </a:lnTo>
                  <a:lnTo>
                    <a:pt x="916" y="93"/>
                  </a:lnTo>
                  <a:lnTo>
                    <a:pt x="890" y="80"/>
                  </a:lnTo>
                  <a:lnTo>
                    <a:pt x="862" y="67"/>
                  </a:lnTo>
                  <a:lnTo>
                    <a:pt x="831" y="59"/>
                  </a:lnTo>
                  <a:lnTo>
                    <a:pt x="801" y="52"/>
                  </a:lnTo>
                  <a:lnTo>
                    <a:pt x="770" y="50"/>
                  </a:lnTo>
                  <a:lnTo>
                    <a:pt x="738" y="48"/>
                  </a:lnTo>
                  <a:lnTo>
                    <a:pt x="701" y="50"/>
                  </a:lnTo>
                  <a:lnTo>
                    <a:pt x="664" y="54"/>
                  </a:lnTo>
                  <a:lnTo>
                    <a:pt x="629" y="63"/>
                  </a:lnTo>
                  <a:lnTo>
                    <a:pt x="596" y="76"/>
                  </a:lnTo>
                  <a:lnTo>
                    <a:pt x="566" y="89"/>
                  </a:lnTo>
                  <a:lnTo>
                    <a:pt x="535" y="109"/>
                  </a:lnTo>
                  <a:lnTo>
                    <a:pt x="507" y="128"/>
                  </a:lnTo>
                  <a:lnTo>
                    <a:pt x="481" y="150"/>
                  </a:lnTo>
                  <a:lnTo>
                    <a:pt x="457" y="176"/>
                  </a:lnTo>
                  <a:lnTo>
                    <a:pt x="435" y="202"/>
                  </a:lnTo>
                  <a:lnTo>
                    <a:pt x="418" y="233"/>
                  </a:lnTo>
                  <a:lnTo>
                    <a:pt x="400" y="263"/>
                  </a:lnTo>
                  <a:lnTo>
                    <a:pt x="387" y="296"/>
                  </a:lnTo>
                  <a:lnTo>
                    <a:pt x="379" y="330"/>
                  </a:lnTo>
                  <a:lnTo>
                    <a:pt x="372" y="365"/>
                  </a:lnTo>
                  <a:lnTo>
                    <a:pt x="368" y="402"/>
                  </a:lnTo>
                  <a:lnTo>
                    <a:pt x="357" y="400"/>
                  </a:lnTo>
                  <a:lnTo>
                    <a:pt x="346" y="396"/>
                  </a:lnTo>
                  <a:lnTo>
                    <a:pt x="335" y="394"/>
                  </a:lnTo>
                  <a:lnTo>
                    <a:pt x="324" y="391"/>
                  </a:lnTo>
                  <a:lnTo>
                    <a:pt x="313" y="389"/>
                  </a:lnTo>
                  <a:lnTo>
                    <a:pt x="302" y="389"/>
                  </a:lnTo>
                  <a:lnTo>
                    <a:pt x="292" y="387"/>
                  </a:lnTo>
                  <a:lnTo>
                    <a:pt x="281" y="387"/>
                  </a:lnTo>
                  <a:lnTo>
                    <a:pt x="224" y="394"/>
                  </a:lnTo>
                  <a:lnTo>
                    <a:pt x="172" y="409"/>
                  </a:lnTo>
                  <a:lnTo>
                    <a:pt x="124" y="435"/>
                  </a:lnTo>
                  <a:lnTo>
                    <a:pt x="83" y="468"/>
                  </a:lnTo>
                  <a:lnTo>
                    <a:pt x="48" y="509"/>
                  </a:lnTo>
                  <a:lnTo>
                    <a:pt x="22" y="557"/>
                  </a:lnTo>
                  <a:lnTo>
                    <a:pt x="7" y="609"/>
                  </a:lnTo>
                  <a:lnTo>
                    <a:pt x="0" y="666"/>
                  </a:lnTo>
                  <a:lnTo>
                    <a:pt x="7" y="722"/>
                  </a:lnTo>
                  <a:lnTo>
                    <a:pt x="22" y="774"/>
                  </a:lnTo>
                  <a:lnTo>
                    <a:pt x="48" y="822"/>
                  </a:lnTo>
                  <a:lnTo>
                    <a:pt x="83" y="863"/>
                  </a:lnTo>
                  <a:lnTo>
                    <a:pt x="124" y="898"/>
                  </a:lnTo>
                  <a:lnTo>
                    <a:pt x="172" y="924"/>
                  </a:lnTo>
                  <a:lnTo>
                    <a:pt x="224" y="940"/>
                  </a:lnTo>
                  <a:lnTo>
                    <a:pt x="281" y="946"/>
                  </a:lnTo>
                  <a:lnTo>
                    <a:pt x="326" y="942"/>
                  </a:lnTo>
                  <a:lnTo>
                    <a:pt x="372" y="931"/>
                  </a:lnTo>
                  <a:lnTo>
                    <a:pt x="411" y="911"/>
                  </a:lnTo>
                  <a:lnTo>
                    <a:pt x="450" y="887"/>
                  </a:lnTo>
                  <a:lnTo>
                    <a:pt x="483" y="857"/>
                  </a:lnTo>
                  <a:lnTo>
                    <a:pt x="509" y="820"/>
                  </a:lnTo>
                  <a:lnTo>
                    <a:pt x="531" y="781"/>
                  </a:lnTo>
                  <a:lnTo>
                    <a:pt x="546" y="737"/>
                  </a:lnTo>
                  <a:lnTo>
                    <a:pt x="568" y="750"/>
                  </a:lnTo>
                  <a:lnTo>
                    <a:pt x="590" y="761"/>
                  </a:lnTo>
                  <a:lnTo>
                    <a:pt x="614" y="770"/>
                  </a:lnTo>
                  <a:lnTo>
                    <a:pt x="637" y="776"/>
                  </a:lnTo>
                  <a:lnTo>
                    <a:pt x="661" y="783"/>
                  </a:lnTo>
                  <a:lnTo>
                    <a:pt x="685" y="787"/>
                  </a:lnTo>
                  <a:lnTo>
                    <a:pt x="711" y="792"/>
                  </a:lnTo>
                  <a:lnTo>
                    <a:pt x="738" y="792"/>
                  </a:lnTo>
                  <a:lnTo>
                    <a:pt x="742" y="792"/>
                  </a:lnTo>
                  <a:lnTo>
                    <a:pt x="744" y="792"/>
                  </a:lnTo>
                  <a:lnTo>
                    <a:pt x="748" y="792"/>
                  </a:lnTo>
                  <a:lnTo>
                    <a:pt x="751" y="792"/>
                  </a:lnTo>
                  <a:lnTo>
                    <a:pt x="762" y="848"/>
                  </a:lnTo>
                  <a:lnTo>
                    <a:pt x="781" y="900"/>
                  </a:lnTo>
                  <a:lnTo>
                    <a:pt x="809" y="946"/>
                  </a:lnTo>
                  <a:lnTo>
                    <a:pt x="846" y="988"/>
                  </a:lnTo>
                  <a:lnTo>
                    <a:pt x="890" y="1022"/>
                  </a:lnTo>
                  <a:lnTo>
                    <a:pt x="938" y="1046"/>
                  </a:lnTo>
                  <a:lnTo>
                    <a:pt x="992" y="1061"/>
                  </a:lnTo>
                  <a:lnTo>
                    <a:pt x="1051" y="1068"/>
                  </a:lnTo>
                  <a:lnTo>
                    <a:pt x="1105" y="1064"/>
                  </a:lnTo>
                  <a:lnTo>
                    <a:pt x="1155" y="1051"/>
                  </a:lnTo>
                  <a:lnTo>
                    <a:pt x="1201" y="1029"/>
                  </a:lnTo>
                  <a:lnTo>
                    <a:pt x="1242" y="1001"/>
                  </a:lnTo>
                  <a:lnTo>
                    <a:pt x="1277" y="966"/>
                  </a:lnTo>
                  <a:lnTo>
                    <a:pt x="1308" y="924"/>
                  </a:lnTo>
                  <a:lnTo>
                    <a:pt x="1332" y="879"/>
                  </a:lnTo>
                  <a:lnTo>
                    <a:pt x="1347" y="831"/>
                  </a:lnTo>
                  <a:lnTo>
                    <a:pt x="1351" y="829"/>
                  </a:lnTo>
                  <a:lnTo>
                    <a:pt x="1353" y="829"/>
                  </a:lnTo>
                  <a:lnTo>
                    <a:pt x="1358" y="829"/>
                  </a:lnTo>
                  <a:lnTo>
                    <a:pt x="1360" y="827"/>
                  </a:lnTo>
                  <a:lnTo>
                    <a:pt x="1382" y="846"/>
                  </a:lnTo>
                  <a:lnTo>
                    <a:pt x="1406" y="866"/>
                  </a:lnTo>
                  <a:lnTo>
                    <a:pt x="1432" y="881"/>
                  </a:lnTo>
                  <a:lnTo>
                    <a:pt x="1458" y="894"/>
                  </a:lnTo>
                  <a:lnTo>
                    <a:pt x="1486" y="905"/>
                  </a:lnTo>
                  <a:lnTo>
                    <a:pt x="1516" y="914"/>
                  </a:lnTo>
                  <a:lnTo>
                    <a:pt x="1547" y="918"/>
                  </a:lnTo>
                  <a:lnTo>
                    <a:pt x="1577" y="920"/>
                  </a:lnTo>
                  <a:lnTo>
                    <a:pt x="1619" y="918"/>
                  </a:lnTo>
                  <a:lnTo>
                    <a:pt x="1658" y="909"/>
                  </a:lnTo>
                  <a:lnTo>
                    <a:pt x="1693" y="896"/>
                  </a:lnTo>
                  <a:lnTo>
                    <a:pt x="1728" y="879"/>
                  </a:lnTo>
                  <a:lnTo>
                    <a:pt x="1760" y="859"/>
                  </a:lnTo>
                  <a:lnTo>
                    <a:pt x="1788" y="833"/>
                  </a:lnTo>
                  <a:lnTo>
                    <a:pt x="1815" y="805"/>
                  </a:lnTo>
                  <a:lnTo>
                    <a:pt x="1836" y="772"/>
                  </a:lnTo>
                  <a:lnTo>
                    <a:pt x="1847" y="774"/>
                  </a:lnTo>
                  <a:lnTo>
                    <a:pt x="1858" y="776"/>
                  </a:lnTo>
                  <a:lnTo>
                    <a:pt x="1869" y="779"/>
                  </a:lnTo>
                  <a:lnTo>
                    <a:pt x="1880" y="779"/>
                  </a:lnTo>
                  <a:lnTo>
                    <a:pt x="1912" y="776"/>
                  </a:lnTo>
                  <a:lnTo>
                    <a:pt x="1943" y="766"/>
                  </a:lnTo>
                  <a:lnTo>
                    <a:pt x="1971" y="750"/>
                  </a:lnTo>
                  <a:lnTo>
                    <a:pt x="1995" y="731"/>
                  </a:lnTo>
                  <a:lnTo>
                    <a:pt x="2015" y="707"/>
                  </a:lnTo>
                  <a:lnTo>
                    <a:pt x="2030" y="681"/>
                  </a:lnTo>
                  <a:lnTo>
                    <a:pt x="2039" y="650"/>
                  </a:lnTo>
                  <a:lnTo>
                    <a:pt x="2043" y="618"/>
                  </a:lnTo>
                  <a:lnTo>
                    <a:pt x="2039" y="585"/>
                  </a:lnTo>
                  <a:lnTo>
                    <a:pt x="2030" y="555"/>
                  </a:lnTo>
                  <a:lnTo>
                    <a:pt x="2015" y="526"/>
                  </a:lnTo>
                  <a:lnTo>
                    <a:pt x="1995" y="502"/>
                  </a:lnTo>
                  <a:lnTo>
                    <a:pt x="1971" y="483"/>
                  </a:lnTo>
                  <a:lnTo>
                    <a:pt x="1943" y="468"/>
                  </a:lnTo>
                  <a:lnTo>
                    <a:pt x="1912" y="457"/>
                  </a:lnTo>
                  <a:lnTo>
                    <a:pt x="1880" y="454"/>
                  </a:lnTo>
                  <a:close/>
                </a:path>
              </a:pathLst>
            </a:custGeom>
            <a:solidFill>
              <a:srgbClr val="A0E8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815" y="1977"/>
              <a:ext cx="83" cy="81"/>
            </a:xfrm>
            <a:custGeom>
              <a:avLst/>
              <a:gdLst/>
              <a:ahLst/>
              <a:cxnLst>
                <a:cxn ang="0">
                  <a:pos x="83" y="24"/>
                </a:cxn>
                <a:cxn ang="0">
                  <a:pos x="22" y="81"/>
                </a:cxn>
                <a:cxn ang="0">
                  <a:pos x="0" y="57"/>
                </a:cxn>
                <a:cxn ang="0">
                  <a:pos x="59" y="0"/>
                </a:cxn>
                <a:cxn ang="0">
                  <a:pos x="83" y="24"/>
                </a:cxn>
              </a:cxnLst>
              <a:rect l="0" t="0" r="r" b="b"/>
              <a:pathLst>
                <a:path w="83" h="81">
                  <a:moveTo>
                    <a:pt x="83" y="24"/>
                  </a:moveTo>
                  <a:lnTo>
                    <a:pt x="22" y="81"/>
                  </a:lnTo>
                  <a:lnTo>
                    <a:pt x="0" y="57"/>
                  </a:lnTo>
                  <a:lnTo>
                    <a:pt x="59" y="0"/>
                  </a:lnTo>
                  <a:lnTo>
                    <a:pt x="83" y="24"/>
                  </a:lnTo>
                  <a:close/>
                </a:path>
              </a:pathLst>
            </a:custGeom>
            <a:solidFill>
              <a:srgbClr val="FFD8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774" y="1888"/>
              <a:ext cx="87" cy="50"/>
            </a:xfrm>
            <a:custGeom>
              <a:avLst/>
              <a:gdLst/>
              <a:ahLst/>
              <a:cxnLst>
                <a:cxn ang="0">
                  <a:pos x="87" y="33"/>
                </a:cxn>
                <a:cxn ang="0">
                  <a:pos x="9" y="50"/>
                </a:cxn>
                <a:cxn ang="0">
                  <a:pos x="0" y="17"/>
                </a:cxn>
                <a:cxn ang="0">
                  <a:pos x="80" y="0"/>
                </a:cxn>
                <a:cxn ang="0">
                  <a:pos x="87" y="33"/>
                </a:cxn>
              </a:cxnLst>
              <a:rect l="0" t="0" r="r" b="b"/>
              <a:pathLst>
                <a:path w="87" h="50">
                  <a:moveTo>
                    <a:pt x="87" y="33"/>
                  </a:moveTo>
                  <a:lnTo>
                    <a:pt x="9" y="50"/>
                  </a:lnTo>
                  <a:lnTo>
                    <a:pt x="0" y="17"/>
                  </a:lnTo>
                  <a:lnTo>
                    <a:pt x="80" y="0"/>
                  </a:lnTo>
                  <a:lnTo>
                    <a:pt x="87" y="33"/>
                  </a:lnTo>
                  <a:close/>
                </a:path>
              </a:pathLst>
            </a:custGeom>
            <a:solidFill>
              <a:srgbClr val="FFD8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767" y="1777"/>
              <a:ext cx="87" cy="48"/>
            </a:xfrm>
            <a:custGeom>
              <a:avLst/>
              <a:gdLst/>
              <a:ahLst/>
              <a:cxnLst>
                <a:cxn ang="0">
                  <a:pos x="81" y="48"/>
                </a:cxn>
                <a:cxn ang="0">
                  <a:pos x="0" y="33"/>
                </a:cxn>
                <a:cxn ang="0">
                  <a:pos x="7" y="0"/>
                </a:cxn>
                <a:cxn ang="0">
                  <a:pos x="87" y="15"/>
                </a:cxn>
                <a:cxn ang="0">
                  <a:pos x="81" y="48"/>
                </a:cxn>
              </a:cxnLst>
              <a:rect l="0" t="0" r="r" b="b"/>
              <a:pathLst>
                <a:path w="87" h="48">
                  <a:moveTo>
                    <a:pt x="81" y="48"/>
                  </a:moveTo>
                  <a:lnTo>
                    <a:pt x="0" y="33"/>
                  </a:lnTo>
                  <a:lnTo>
                    <a:pt x="7" y="0"/>
                  </a:lnTo>
                  <a:lnTo>
                    <a:pt x="87" y="15"/>
                  </a:lnTo>
                  <a:lnTo>
                    <a:pt x="81" y="48"/>
                  </a:lnTo>
                  <a:close/>
                </a:path>
              </a:pathLst>
            </a:custGeom>
            <a:solidFill>
              <a:srgbClr val="FFD8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4372" y="1727"/>
              <a:ext cx="48" cy="48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1" y="4"/>
                </a:cxn>
                <a:cxn ang="0">
                  <a:pos x="5" y="11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5" y="37"/>
                </a:cxn>
                <a:cxn ang="0">
                  <a:pos x="11" y="43"/>
                </a:cxn>
                <a:cxn ang="0">
                  <a:pos x="20" y="48"/>
                </a:cxn>
                <a:cxn ang="0">
                  <a:pos x="29" y="48"/>
                </a:cxn>
                <a:cxn ang="0">
                  <a:pos x="37" y="43"/>
                </a:cxn>
                <a:cxn ang="0">
                  <a:pos x="44" y="37"/>
                </a:cxn>
                <a:cxn ang="0">
                  <a:pos x="48" y="28"/>
                </a:cxn>
                <a:cxn ang="0">
                  <a:pos x="48" y="20"/>
                </a:cxn>
                <a:cxn ang="0">
                  <a:pos x="44" y="11"/>
                </a:cxn>
                <a:cxn ang="0">
                  <a:pos x="37" y="4"/>
                </a:cxn>
                <a:cxn ang="0">
                  <a:pos x="29" y="0"/>
                </a:cxn>
                <a:cxn ang="0">
                  <a:pos x="20" y="0"/>
                </a:cxn>
              </a:cxnLst>
              <a:rect l="0" t="0" r="r" b="b"/>
              <a:pathLst>
                <a:path w="48" h="48">
                  <a:moveTo>
                    <a:pt x="20" y="0"/>
                  </a:moveTo>
                  <a:lnTo>
                    <a:pt x="11" y="4"/>
                  </a:lnTo>
                  <a:lnTo>
                    <a:pt x="5" y="11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5" y="37"/>
                  </a:lnTo>
                  <a:lnTo>
                    <a:pt x="11" y="43"/>
                  </a:lnTo>
                  <a:lnTo>
                    <a:pt x="20" y="48"/>
                  </a:lnTo>
                  <a:lnTo>
                    <a:pt x="29" y="48"/>
                  </a:lnTo>
                  <a:lnTo>
                    <a:pt x="37" y="43"/>
                  </a:lnTo>
                  <a:lnTo>
                    <a:pt x="44" y="37"/>
                  </a:lnTo>
                  <a:lnTo>
                    <a:pt x="48" y="28"/>
                  </a:lnTo>
                  <a:lnTo>
                    <a:pt x="48" y="20"/>
                  </a:lnTo>
                  <a:lnTo>
                    <a:pt x="44" y="11"/>
                  </a:lnTo>
                  <a:lnTo>
                    <a:pt x="37" y="4"/>
                  </a:lnTo>
                  <a:lnTo>
                    <a:pt x="29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946" y="1633"/>
              <a:ext cx="472" cy="412"/>
            </a:xfrm>
            <a:custGeom>
              <a:avLst/>
              <a:gdLst/>
              <a:ahLst/>
              <a:cxnLst>
                <a:cxn ang="0">
                  <a:pos x="472" y="192"/>
                </a:cxn>
                <a:cxn ang="0">
                  <a:pos x="420" y="168"/>
                </a:cxn>
                <a:cxn ang="0">
                  <a:pos x="409" y="131"/>
                </a:cxn>
                <a:cxn ang="0">
                  <a:pos x="391" y="98"/>
                </a:cxn>
                <a:cxn ang="0">
                  <a:pos x="365" y="68"/>
                </a:cxn>
                <a:cxn ang="0">
                  <a:pos x="309" y="133"/>
                </a:cxn>
                <a:cxn ang="0">
                  <a:pos x="317" y="142"/>
                </a:cxn>
                <a:cxn ang="0">
                  <a:pos x="322" y="153"/>
                </a:cxn>
                <a:cxn ang="0">
                  <a:pos x="317" y="177"/>
                </a:cxn>
                <a:cxn ang="0">
                  <a:pos x="298" y="188"/>
                </a:cxn>
                <a:cxn ang="0">
                  <a:pos x="274" y="183"/>
                </a:cxn>
                <a:cxn ang="0">
                  <a:pos x="263" y="164"/>
                </a:cxn>
                <a:cxn ang="0">
                  <a:pos x="267" y="142"/>
                </a:cxn>
                <a:cxn ang="0">
                  <a:pos x="287" y="129"/>
                </a:cxn>
                <a:cxn ang="0">
                  <a:pos x="298" y="129"/>
                </a:cxn>
                <a:cxn ang="0">
                  <a:pos x="307" y="133"/>
                </a:cxn>
                <a:cxn ang="0">
                  <a:pos x="333" y="40"/>
                </a:cxn>
                <a:cxn ang="0">
                  <a:pos x="313" y="27"/>
                </a:cxn>
                <a:cxn ang="0">
                  <a:pos x="289" y="16"/>
                </a:cxn>
                <a:cxn ang="0">
                  <a:pos x="263" y="7"/>
                </a:cxn>
                <a:cxn ang="0">
                  <a:pos x="206" y="0"/>
                </a:cxn>
                <a:cxn ang="0">
                  <a:pos x="126" y="18"/>
                </a:cxn>
                <a:cxn ang="0">
                  <a:pos x="59" y="61"/>
                </a:cxn>
                <a:cxn ang="0">
                  <a:pos x="15" y="127"/>
                </a:cxn>
                <a:cxn ang="0">
                  <a:pos x="0" y="207"/>
                </a:cxn>
                <a:cxn ang="0">
                  <a:pos x="17" y="285"/>
                </a:cxn>
                <a:cxn ang="0">
                  <a:pos x="63" y="351"/>
                </a:cxn>
                <a:cxn ang="0">
                  <a:pos x="133" y="394"/>
                </a:cxn>
                <a:cxn ang="0">
                  <a:pos x="196" y="409"/>
                </a:cxn>
                <a:cxn ang="0">
                  <a:pos x="239" y="409"/>
                </a:cxn>
                <a:cxn ang="0">
                  <a:pos x="280" y="401"/>
                </a:cxn>
                <a:cxn ang="0">
                  <a:pos x="320" y="385"/>
                </a:cxn>
                <a:cxn ang="0">
                  <a:pos x="320" y="372"/>
                </a:cxn>
                <a:cxn ang="0">
                  <a:pos x="287" y="362"/>
                </a:cxn>
                <a:cxn ang="0">
                  <a:pos x="250" y="340"/>
                </a:cxn>
                <a:cxn ang="0">
                  <a:pos x="217" y="301"/>
                </a:cxn>
                <a:cxn ang="0">
                  <a:pos x="200" y="261"/>
                </a:cxn>
                <a:cxn ang="0">
                  <a:pos x="193" y="235"/>
                </a:cxn>
                <a:cxn ang="0">
                  <a:pos x="193" y="224"/>
                </a:cxn>
                <a:cxn ang="0">
                  <a:pos x="200" y="216"/>
                </a:cxn>
                <a:cxn ang="0">
                  <a:pos x="213" y="214"/>
                </a:cxn>
                <a:cxn ang="0">
                  <a:pos x="224" y="220"/>
                </a:cxn>
                <a:cxn ang="0">
                  <a:pos x="226" y="227"/>
                </a:cxn>
                <a:cxn ang="0">
                  <a:pos x="237" y="266"/>
                </a:cxn>
                <a:cxn ang="0">
                  <a:pos x="289" y="327"/>
                </a:cxn>
                <a:cxn ang="0">
                  <a:pos x="309" y="335"/>
                </a:cxn>
                <a:cxn ang="0">
                  <a:pos x="328" y="340"/>
                </a:cxn>
                <a:cxn ang="0">
                  <a:pos x="350" y="342"/>
                </a:cxn>
                <a:cxn ang="0">
                  <a:pos x="374" y="340"/>
                </a:cxn>
                <a:cxn ang="0">
                  <a:pos x="402" y="303"/>
                </a:cxn>
                <a:cxn ang="0">
                  <a:pos x="418" y="257"/>
                </a:cxn>
              </a:cxnLst>
              <a:rect l="0" t="0" r="r" b="b"/>
              <a:pathLst>
                <a:path w="472" h="412">
                  <a:moveTo>
                    <a:pt x="468" y="261"/>
                  </a:moveTo>
                  <a:lnTo>
                    <a:pt x="472" y="192"/>
                  </a:lnTo>
                  <a:lnTo>
                    <a:pt x="424" y="188"/>
                  </a:lnTo>
                  <a:lnTo>
                    <a:pt x="420" y="168"/>
                  </a:lnTo>
                  <a:lnTo>
                    <a:pt x="415" y="151"/>
                  </a:lnTo>
                  <a:lnTo>
                    <a:pt x="409" y="131"/>
                  </a:lnTo>
                  <a:lnTo>
                    <a:pt x="400" y="114"/>
                  </a:lnTo>
                  <a:lnTo>
                    <a:pt x="391" y="98"/>
                  </a:lnTo>
                  <a:lnTo>
                    <a:pt x="378" y="83"/>
                  </a:lnTo>
                  <a:lnTo>
                    <a:pt x="365" y="68"/>
                  </a:lnTo>
                  <a:lnTo>
                    <a:pt x="352" y="55"/>
                  </a:lnTo>
                  <a:lnTo>
                    <a:pt x="309" y="133"/>
                  </a:lnTo>
                  <a:lnTo>
                    <a:pt x="313" y="137"/>
                  </a:lnTo>
                  <a:lnTo>
                    <a:pt x="317" y="142"/>
                  </a:lnTo>
                  <a:lnTo>
                    <a:pt x="320" y="146"/>
                  </a:lnTo>
                  <a:lnTo>
                    <a:pt x="322" y="153"/>
                  </a:lnTo>
                  <a:lnTo>
                    <a:pt x="322" y="166"/>
                  </a:lnTo>
                  <a:lnTo>
                    <a:pt x="317" y="177"/>
                  </a:lnTo>
                  <a:lnTo>
                    <a:pt x="309" y="183"/>
                  </a:lnTo>
                  <a:lnTo>
                    <a:pt x="298" y="188"/>
                  </a:lnTo>
                  <a:lnTo>
                    <a:pt x="285" y="188"/>
                  </a:lnTo>
                  <a:lnTo>
                    <a:pt x="274" y="183"/>
                  </a:lnTo>
                  <a:lnTo>
                    <a:pt x="267" y="174"/>
                  </a:lnTo>
                  <a:lnTo>
                    <a:pt x="263" y="164"/>
                  </a:lnTo>
                  <a:lnTo>
                    <a:pt x="263" y="153"/>
                  </a:lnTo>
                  <a:lnTo>
                    <a:pt x="267" y="142"/>
                  </a:lnTo>
                  <a:lnTo>
                    <a:pt x="276" y="133"/>
                  </a:lnTo>
                  <a:lnTo>
                    <a:pt x="287" y="129"/>
                  </a:lnTo>
                  <a:lnTo>
                    <a:pt x="291" y="129"/>
                  </a:lnTo>
                  <a:lnTo>
                    <a:pt x="298" y="129"/>
                  </a:lnTo>
                  <a:lnTo>
                    <a:pt x="302" y="131"/>
                  </a:lnTo>
                  <a:lnTo>
                    <a:pt x="307" y="133"/>
                  </a:lnTo>
                  <a:lnTo>
                    <a:pt x="344" y="46"/>
                  </a:lnTo>
                  <a:lnTo>
                    <a:pt x="333" y="40"/>
                  </a:lnTo>
                  <a:lnTo>
                    <a:pt x="324" y="33"/>
                  </a:lnTo>
                  <a:lnTo>
                    <a:pt x="313" y="27"/>
                  </a:lnTo>
                  <a:lnTo>
                    <a:pt x="300" y="20"/>
                  </a:lnTo>
                  <a:lnTo>
                    <a:pt x="289" y="16"/>
                  </a:lnTo>
                  <a:lnTo>
                    <a:pt x="276" y="11"/>
                  </a:lnTo>
                  <a:lnTo>
                    <a:pt x="263" y="7"/>
                  </a:lnTo>
                  <a:lnTo>
                    <a:pt x="250" y="5"/>
                  </a:lnTo>
                  <a:lnTo>
                    <a:pt x="206" y="0"/>
                  </a:lnTo>
                  <a:lnTo>
                    <a:pt x="165" y="5"/>
                  </a:lnTo>
                  <a:lnTo>
                    <a:pt x="126" y="18"/>
                  </a:lnTo>
                  <a:lnTo>
                    <a:pt x="91" y="35"/>
                  </a:lnTo>
                  <a:lnTo>
                    <a:pt x="59" y="61"/>
                  </a:lnTo>
                  <a:lnTo>
                    <a:pt x="35" y="92"/>
                  </a:lnTo>
                  <a:lnTo>
                    <a:pt x="15" y="127"/>
                  </a:lnTo>
                  <a:lnTo>
                    <a:pt x="2" y="166"/>
                  </a:lnTo>
                  <a:lnTo>
                    <a:pt x="0" y="207"/>
                  </a:lnTo>
                  <a:lnTo>
                    <a:pt x="4" y="246"/>
                  </a:lnTo>
                  <a:lnTo>
                    <a:pt x="17" y="285"/>
                  </a:lnTo>
                  <a:lnTo>
                    <a:pt x="37" y="320"/>
                  </a:lnTo>
                  <a:lnTo>
                    <a:pt x="63" y="351"/>
                  </a:lnTo>
                  <a:lnTo>
                    <a:pt x="96" y="377"/>
                  </a:lnTo>
                  <a:lnTo>
                    <a:pt x="133" y="394"/>
                  </a:lnTo>
                  <a:lnTo>
                    <a:pt x="174" y="407"/>
                  </a:lnTo>
                  <a:lnTo>
                    <a:pt x="196" y="409"/>
                  </a:lnTo>
                  <a:lnTo>
                    <a:pt x="217" y="412"/>
                  </a:lnTo>
                  <a:lnTo>
                    <a:pt x="239" y="409"/>
                  </a:lnTo>
                  <a:lnTo>
                    <a:pt x="261" y="407"/>
                  </a:lnTo>
                  <a:lnTo>
                    <a:pt x="280" y="401"/>
                  </a:lnTo>
                  <a:lnTo>
                    <a:pt x="300" y="394"/>
                  </a:lnTo>
                  <a:lnTo>
                    <a:pt x="320" y="385"/>
                  </a:lnTo>
                  <a:lnTo>
                    <a:pt x="337" y="375"/>
                  </a:lnTo>
                  <a:lnTo>
                    <a:pt x="320" y="372"/>
                  </a:lnTo>
                  <a:lnTo>
                    <a:pt x="302" y="368"/>
                  </a:lnTo>
                  <a:lnTo>
                    <a:pt x="287" y="362"/>
                  </a:lnTo>
                  <a:lnTo>
                    <a:pt x="274" y="355"/>
                  </a:lnTo>
                  <a:lnTo>
                    <a:pt x="250" y="340"/>
                  </a:lnTo>
                  <a:lnTo>
                    <a:pt x="233" y="320"/>
                  </a:lnTo>
                  <a:lnTo>
                    <a:pt x="217" y="301"/>
                  </a:lnTo>
                  <a:lnTo>
                    <a:pt x="209" y="281"/>
                  </a:lnTo>
                  <a:lnTo>
                    <a:pt x="200" y="261"/>
                  </a:lnTo>
                  <a:lnTo>
                    <a:pt x="196" y="246"/>
                  </a:lnTo>
                  <a:lnTo>
                    <a:pt x="193" y="235"/>
                  </a:lnTo>
                  <a:lnTo>
                    <a:pt x="193" y="231"/>
                  </a:lnTo>
                  <a:lnTo>
                    <a:pt x="193" y="224"/>
                  </a:lnTo>
                  <a:lnTo>
                    <a:pt x="196" y="218"/>
                  </a:lnTo>
                  <a:lnTo>
                    <a:pt x="200" y="216"/>
                  </a:lnTo>
                  <a:lnTo>
                    <a:pt x="206" y="214"/>
                  </a:lnTo>
                  <a:lnTo>
                    <a:pt x="213" y="214"/>
                  </a:lnTo>
                  <a:lnTo>
                    <a:pt x="220" y="216"/>
                  </a:lnTo>
                  <a:lnTo>
                    <a:pt x="224" y="220"/>
                  </a:lnTo>
                  <a:lnTo>
                    <a:pt x="226" y="227"/>
                  </a:lnTo>
                  <a:lnTo>
                    <a:pt x="226" y="227"/>
                  </a:lnTo>
                  <a:lnTo>
                    <a:pt x="228" y="238"/>
                  </a:lnTo>
                  <a:lnTo>
                    <a:pt x="237" y="266"/>
                  </a:lnTo>
                  <a:lnTo>
                    <a:pt x="257" y="298"/>
                  </a:lnTo>
                  <a:lnTo>
                    <a:pt x="289" y="327"/>
                  </a:lnTo>
                  <a:lnTo>
                    <a:pt x="298" y="331"/>
                  </a:lnTo>
                  <a:lnTo>
                    <a:pt x="309" y="335"/>
                  </a:lnTo>
                  <a:lnTo>
                    <a:pt x="317" y="340"/>
                  </a:lnTo>
                  <a:lnTo>
                    <a:pt x="328" y="340"/>
                  </a:lnTo>
                  <a:lnTo>
                    <a:pt x="339" y="342"/>
                  </a:lnTo>
                  <a:lnTo>
                    <a:pt x="350" y="342"/>
                  </a:lnTo>
                  <a:lnTo>
                    <a:pt x="361" y="342"/>
                  </a:lnTo>
                  <a:lnTo>
                    <a:pt x="374" y="340"/>
                  </a:lnTo>
                  <a:lnTo>
                    <a:pt x="389" y="322"/>
                  </a:lnTo>
                  <a:lnTo>
                    <a:pt x="402" y="303"/>
                  </a:lnTo>
                  <a:lnTo>
                    <a:pt x="411" y="281"/>
                  </a:lnTo>
                  <a:lnTo>
                    <a:pt x="418" y="257"/>
                  </a:lnTo>
                  <a:lnTo>
                    <a:pt x="468" y="2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4253" y="1679"/>
              <a:ext cx="45" cy="87"/>
            </a:xfrm>
            <a:custGeom>
              <a:avLst/>
              <a:gdLst/>
              <a:ahLst/>
              <a:cxnLst>
                <a:cxn ang="0">
                  <a:pos x="2" y="87"/>
                </a:cxn>
                <a:cxn ang="0">
                  <a:pos x="45" y="9"/>
                </a:cxn>
                <a:cxn ang="0">
                  <a:pos x="43" y="7"/>
                </a:cxn>
                <a:cxn ang="0">
                  <a:pos x="41" y="4"/>
                </a:cxn>
                <a:cxn ang="0">
                  <a:pos x="39" y="2"/>
                </a:cxn>
                <a:cxn ang="0">
                  <a:pos x="37" y="0"/>
                </a:cxn>
                <a:cxn ang="0">
                  <a:pos x="0" y="87"/>
                </a:cxn>
                <a:cxn ang="0">
                  <a:pos x="2" y="87"/>
                </a:cxn>
                <a:cxn ang="0">
                  <a:pos x="2" y="87"/>
                </a:cxn>
                <a:cxn ang="0">
                  <a:pos x="2" y="87"/>
                </a:cxn>
                <a:cxn ang="0">
                  <a:pos x="2" y="87"/>
                </a:cxn>
              </a:cxnLst>
              <a:rect l="0" t="0" r="r" b="b"/>
              <a:pathLst>
                <a:path w="45" h="87">
                  <a:moveTo>
                    <a:pt x="2" y="87"/>
                  </a:moveTo>
                  <a:lnTo>
                    <a:pt x="45" y="9"/>
                  </a:lnTo>
                  <a:lnTo>
                    <a:pt x="43" y="7"/>
                  </a:lnTo>
                  <a:lnTo>
                    <a:pt x="41" y="4"/>
                  </a:lnTo>
                  <a:lnTo>
                    <a:pt x="39" y="2"/>
                  </a:lnTo>
                  <a:lnTo>
                    <a:pt x="37" y="0"/>
                  </a:lnTo>
                  <a:lnTo>
                    <a:pt x="0" y="87"/>
                  </a:lnTo>
                  <a:lnTo>
                    <a:pt x="2" y="87"/>
                  </a:lnTo>
                  <a:lnTo>
                    <a:pt x="2" y="87"/>
                  </a:lnTo>
                  <a:lnTo>
                    <a:pt x="2" y="87"/>
                  </a:lnTo>
                  <a:lnTo>
                    <a:pt x="2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4544" y="2508"/>
              <a:ext cx="4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0" y="59"/>
                </a:cxn>
              </a:cxnLst>
              <a:rect l="0" t="0" r="r" b="b"/>
              <a:pathLst>
                <a:path w="4" h="59">
                  <a:moveTo>
                    <a:pt x="0" y="59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711" y="1953"/>
              <a:ext cx="1403" cy="1010"/>
            </a:xfrm>
            <a:custGeom>
              <a:avLst/>
              <a:gdLst/>
              <a:ahLst/>
              <a:cxnLst>
                <a:cxn ang="0">
                  <a:pos x="1183" y="653"/>
                </a:cxn>
                <a:cxn ang="0">
                  <a:pos x="1085" y="527"/>
                </a:cxn>
                <a:cxn ang="0">
                  <a:pos x="1005" y="533"/>
                </a:cxn>
                <a:cxn ang="0">
                  <a:pos x="935" y="548"/>
                </a:cxn>
                <a:cxn ang="0">
                  <a:pos x="888" y="540"/>
                </a:cxn>
                <a:cxn ang="0">
                  <a:pos x="837" y="555"/>
                </a:cxn>
                <a:cxn ang="0">
                  <a:pos x="872" y="594"/>
                </a:cxn>
                <a:cxn ang="0">
                  <a:pos x="907" y="592"/>
                </a:cxn>
                <a:cxn ang="0">
                  <a:pos x="872" y="622"/>
                </a:cxn>
                <a:cxn ang="0">
                  <a:pos x="787" y="712"/>
                </a:cxn>
                <a:cxn ang="0">
                  <a:pos x="792" y="646"/>
                </a:cxn>
                <a:cxn ang="0">
                  <a:pos x="833" y="614"/>
                </a:cxn>
                <a:cxn ang="0">
                  <a:pos x="798" y="579"/>
                </a:cxn>
                <a:cxn ang="0">
                  <a:pos x="740" y="381"/>
                </a:cxn>
                <a:cxn ang="0">
                  <a:pos x="933" y="333"/>
                </a:cxn>
                <a:cxn ang="0">
                  <a:pos x="968" y="231"/>
                </a:cxn>
                <a:cxn ang="0">
                  <a:pos x="905" y="137"/>
                </a:cxn>
                <a:cxn ang="0">
                  <a:pos x="798" y="76"/>
                </a:cxn>
                <a:cxn ang="0">
                  <a:pos x="796" y="59"/>
                </a:cxn>
                <a:cxn ang="0">
                  <a:pos x="753" y="7"/>
                </a:cxn>
                <a:cxn ang="0">
                  <a:pos x="683" y="13"/>
                </a:cxn>
                <a:cxn ang="0">
                  <a:pos x="650" y="74"/>
                </a:cxn>
                <a:cxn ang="0">
                  <a:pos x="683" y="135"/>
                </a:cxn>
                <a:cxn ang="0">
                  <a:pos x="755" y="142"/>
                </a:cxn>
                <a:cxn ang="0">
                  <a:pos x="837" y="153"/>
                </a:cxn>
                <a:cxn ang="0">
                  <a:pos x="909" y="213"/>
                </a:cxn>
                <a:cxn ang="0">
                  <a:pos x="914" y="270"/>
                </a:cxn>
                <a:cxn ang="0">
                  <a:pos x="829" y="329"/>
                </a:cxn>
                <a:cxn ang="0">
                  <a:pos x="685" y="218"/>
                </a:cxn>
                <a:cxn ang="0">
                  <a:pos x="498" y="142"/>
                </a:cxn>
                <a:cxn ang="0">
                  <a:pos x="361" y="211"/>
                </a:cxn>
                <a:cxn ang="0">
                  <a:pos x="220" y="298"/>
                </a:cxn>
                <a:cxn ang="0">
                  <a:pos x="13" y="440"/>
                </a:cxn>
                <a:cxn ang="0">
                  <a:pos x="37" y="607"/>
                </a:cxn>
                <a:cxn ang="0">
                  <a:pos x="156" y="718"/>
                </a:cxn>
                <a:cxn ang="0">
                  <a:pos x="163" y="757"/>
                </a:cxn>
                <a:cxn ang="0">
                  <a:pos x="215" y="801"/>
                </a:cxn>
                <a:cxn ang="0">
                  <a:pos x="283" y="781"/>
                </a:cxn>
                <a:cxn ang="0">
                  <a:pos x="302" y="714"/>
                </a:cxn>
                <a:cxn ang="0">
                  <a:pos x="259" y="664"/>
                </a:cxn>
                <a:cxn ang="0">
                  <a:pos x="196" y="666"/>
                </a:cxn>
                <a:cxn ang="0">
                  <a:pos x="78" y="577"/>
                </a:cxn>
                <a:cxn ang="0">
                  <a:pos x="61" y="453"/>
                </a:cxn>
                <a:cxn ang="0">
                  <a:pos x="239" y="346"/>
                </a:cxn>
                <a:cxn ang="0">
                  <a:pos x="304" y="368"/>
                </a:cxn>
                <a:cxn ang="0">
                  <a:pos x="779" y="801"/>
                </a:cxn>
                <a:cxn ang="0">
                  <a:pos x="885" y="679"/>
                </a:cxn>
                <a:cxn ang="0">
                  <a:pos x="979" y="657"/>
                </a:cxn>
                <a:cxn ang="0">
                  <a:pos x="1038" y="864"/>
                </a:cxn>
                <a:cxn ang="0">
                  <a:pos x="1277" y="1010"/>
                </a:cxn>
                <a:cxn ang="0">
                  <a:pos x="1297" y="971"/>
                </a:cxn>
                <a:cxn ang="0">
                  <a:pos x="1083" y="851"/>
                </a:cxn>
                <a:cxn ang="0">
                  <a:pos x="1027" y="644"/>
                </a:cxn>
                <a:cxn ang="0">
                  <a:pos x="1025" y="579"/>
                </a:cxn>
                <a:cxn ang="0">
                  <a:pos x="1070" y="575"/>
                </a:cxn>
                <a:cxn ang="0">
                  <a:pos x="1142" y="692"/>
                </a:cxn>
                <a:cxn ang="0">
                  <a:pos x="1183" y="864"/>
                </a:cxn>
                <a:cxn ang="0">
                  <a:pos x="1403" y="825"/>
                </a:cxn>
              </a:cxnLst>
              <a:rect l="0" t="0" r="r" b="b"/>
              <a:pathLst>
                <a:path w="1403" h="1010">
                  <a:moveTo>
                    <a:pt x="1377" y="801"/>
                  </a:moveTo>
                  <a:lnTo>
                    <a:pt x="1205" y="812"/>
                  </a:lnTo>
                  <a:lnTo>
                    <a:pt x="1201" y="751"/>
                  </a:lnTo>
                  <a:lnTo>
                    <a:pt x="1194" y="699"/>
                  </a:lnTo>
                  <a:lnTo>
                    <a:pt x="1183" y="653"/>
                  </a:lnTo>
                  <a:lnTo>
                    <a:pt x="1170" y="614"/>
                  </a:lnTo>
                  <a:lnTo>
                    <a:pt x="1153" y="581"/>
                  </a:lnTo>
                  <a:lnTo>
                    <a:pt x="1133" y="557"/>
                  </a:lnTo>
                  <a:lnTo>
                    <a:pt x="1112" y="538"/>
                  </a:lnTo>
                  <a:lnTo>
                    <a:pt x="1085" y="527"/>
                  </a:lnTo>
                  <a:lnTo>
                    <a:pt x="1070" y="525"/>
                  </a:lnTo>
                  <a:lnTo>
                    <a:pt x="1055" y="522"/>
                  </a:lnTo>
                  <a:lnTo>
                    <a:pt x="1038" y="525"/>
                  </a:lnTo>
                  <a:lnTo>
                    <a:pt x="1022" y="527"/>
                  </a:lnTo>
                  <a:lnTo>
                    <a:pt x="1005" y="533"/>
                  </a:lnTo>
                  <a:lnTo>
                    <a:pt x="990" y="540"/>
                  </a:lnTo>
                  <a:lnTo>
                    <a:pt x="972" y="546"/>
                  </a:lnTo>
                  <a:lnTo>
                    <a:pt x="955" y="557"/>
                  </a:lnTo>
                  <a:lnTo>
                    <a:pt x="946" y="553"/>
                  </a:lnTo>
                  <a:lnTo>
                    <a:pt x="935" y="548"/>
                  </a:lnTo>
                  <a:lnTo>
                    <a:pt x="927" y="544"/>
                  </a:lnTo>
                  <a:lnTo>
                    <a:pt x="916" y="542"/>
                  </a:lnTo>
                  <a:lnTo>
                    <a:pt x="907" y="540"/>
                  </a:lnTo>
                  <a:lnTo>
                    <a:pt x="896" y="540"/>
                  </a:lnTo>
                  <a:lnTo>
                    <a:pt x="888" y="540"/>
                  </a:lnTo>
                  <a:lnTo>
                    <a:pt x="877" y="542"/>
                  </a:lnTo>
                  <a:lnTo>
                    <a:pt x="868" y="544"/>
                  </a:lnTo>
                  <a:lnTo>
                    <a:pt x="857" y="546"/>
                  </a:lnTo>
                  <a:lnTo>
                    <a:pt x="848" y="551"/>
                  </a:lnTo>
                  <a:lnTo>
                    <a:pt x="837" y="555"/>
                  </a:lnTo>
                  <a:lnTo>
                    <a:pt x="833" y="614"/>
                  </a:lnTo>
                  <a:lnTo>
                    <a:pt x="842" y="607"/>
                  </a:lnTo>
                  <a:lnTo>
                    <a:pt x="853" y="603"/>
                  </a:lnTo>
                  <a:lnTo>
                    <a:pt x="861" y="599"/>
                  </a:lnTo>
                  <a:lnTo>
                    <a:pt x="872" y="594"/>
                  </a:lnTo>
                  <a:lnTo>
                    <a:pt x="881" y="592"/>
                  </a:lnTo>
                  <a:lnTo>
                    <a:pt x="890" y="592"/>
                  </a:lnTo>
                  <a:lnTo>
                    <a:pt x="898" y="592"/>
                  </a:lnTo>
                  <a:lnTo>
                    <a:pt x="907" y="592"/>
                  </a:lnTo>
                  <a:lnTo>
                    <a:pt x="907" y="592"/>
                  </a:lnTo>
                  <a:lnTo>
                    <a:pt x="907" y="592"/>
                  </a:lnTo>
                  <a:lnTo>
                    <a:pt x="907" y="592"/>
                  </a:lnTo>
                  <a:lnTo>
                    <a:pt x="907" y="592"/>
                  </a:lnTo>
                  <a:lnTo>
                    <a:pt x="890" y="607"/>
                  </a:lnTo>
                  <a:lnTo>
                    <a:pt x="872" y="622"/>
                  </a:lnTo>
                  <a:lnTo>
                    <a:pt x="853" y="640"/>
                  </a:lnTo>
                  <a:lnTo>
                    <a:pt x="837" y="657"/>
                  </a:lnTo>
                  <a:lnTo>
                    <a:pt x="820" y="677"/>
                  </a:lnTo>
                  <a:lnTo>
                    <a:pt x="803" y="694"/>
                  </a:lnTo>
                  <a:lnTo>
                    <a:pt x="787" y="712"/>
                  </a:lnTo>
                  <a:lnTo>
                    <a:pt x="772" y="729"/>
                  </a:lnTo>
                  <a:lnTo>
                    <a:pt x="768" y="672"/>
                  </a:lnTo>
                  <a:lnTo>
                    <a:pt x="777" y="664"/>
                  </a:lnTo>
                  <a:lnTo>
                    <a:pt x="785" y="655"/>
                  </a:lnTo>
                  <a:lnTo>
                    <a:pt x="792" y="646"/>
                  </a:lnTo>
                  <a:lnTo>
                    <a:pt x="800" y="640"/>
                  </a:lnTo>
                  <a:lnTo>
                    <a:pt x="809" y="633"/>
                  </a:lnTo>
                  <a:lnTo>
                    <a:pt x="818" y="627"/>
                  </a:lnTo>
                  <a:lnTo>
                    <a:pt x="824" y="620"/>
                  </a:lnTo>
                  <a:lnTo>
                    <a:pt x="833" y="614"/>
                  </a:lnTo>
                  <a:lnTo>
                    <a:pt x="833" y="557"/>
                  </a:lnTo>
                  <a:lnTo>
                    <a:pt x="824" y="562"/>
                  </a:lnTo>
                  <a:lnTo>
                    <a:pt x="816" y="566"/>
                  </a:lnTo>
                  <a:lnTo>
                    <a:pt x="807" y="572"/>
                  </a:lnTo>
                  <a:lnTo>
                    <a:pt x="798" y="579"/>
                  </a:lnTo>
                  <a:lnTo>
                    <a:pt x="787" y="585"/>
                  </a:lnTo>
                  <a:lnTo>
                    <a:pt x="779" y="592"/>
                  </a:lnTo>
                  <a:lnTo>
                    <a:pt x="770" y="599"/>
                  </a:lnTo>
                  <a:lnTo>
                    <a:pt x="761" y="607"/>
                  </a:lnTo>
                  <a:lnTo>
                    <a:pt x="740" y="381"/>
                  </a:lnTo>
                  <a:lnTo>
                    <a:pt x="798" y="383"/>
                  </a:lnTo>
                  <a:lnTo>
                    <a:pt x="846" y="377"/>
                  </a:lnTo>
                  <a:lnTo>
                    <a:pt x="883" y="366"/>
                  </a:lnTo>
                  <a:lnTo>
                    <a:pt x="911" y="353"/>
                  </a:lnTo>
                  <a:lnTo>
                    <a:pt x="933" y="333"/>
                  </a:lnTo>
                  <a:lnTo>
                    <a:pt x="948" y="314"/>
                  </a:lnTo>
                  <a:lnTo>
                    <a:pt x="959" y="294"/>
                  </a:lnTo>
                  <a:lnTo>
                    <a:pt x="966" y="272"/>
                  </a:lnTo>
                  <a:lnTo>
                    <a:pt x="968" y="250"/>
                  </a:lnTo>
                  <a:lnTo>
                    <a:pt x="968" y="231"/>
                  </a:lnTo>
                  <a:lnTo>
                    <a:pt x="961" y="209"/>
                  </a:lnTo>
                  <a:lnTo>
                    <a:pt x="953" y="189"/>
                  </a:lnTo>
                  <a:lnTo>
                    <a:pt x="940" y="170"/>
                  </a:lnTo>
                  <a:lnTo>
                    <a:pt x="924" y="153"/>
                  </a:lnTo>
                  <a:lnTo>
                    <a:pt x="905" y="137"/>
                  </a:lnTo>
                  <a:lnTo>
                    <a:pt x="885" y="122"/>
                  </a:lnTo>
                  <a:lnTo>
                    <a:pt x="864" y="109"/>
                  </a:lnTo>
                  <a:lnTo>
                    <a:pt x="842" y="96"/>
                  </a:lnTo>
                  <a:lnTo>
                    <a:pt x="820" y="85"/>
                  </a:lnTo>
                  <a:lnTo>
                    <a:pt x="798" y="76"/>
                  </a:lnTo>
                  <a:lnTo>
                    <a:pt x="798" y="76"/>
                  </a:lnTo>
                  <a:lnTo>
                    <a:pt x="798" y="76"/>
                  </a:lnTo>
                  <a:lnTo>
                    <a:pt x="798" y="76"/>
                  </a:lnTo>
                  <a:lnTo>
                    <a:pt x="798" y="74"/>
                  </a:lnTo>
                  <a:lnTo>
                    <a:pt x="796" y="59"/>
                  </a:lnTo>
                  <a:lnTo>
                    <a:pt x="792" y="46"/>
                  </a:lnTo>
                  <a:lnTo>
                    <a:pt x="785" y="33"/>
                  </a:lnTo>
                  <a:lnTo>
                    <a:pt x="777" y="22"/>
                  </a:lnTo>
                  <a:lnTo>
                    <a:pt x="766" y="13"/>
                  </a:lnTo>
                  <a:lnTo>
                    <a:pt x="753" y="7"/>
                  </a:lnTo>
                  <a:lnTo>
                    <a:pt x="740" y="2"/>
                  </a:lnTo>
                  <a:lnTo>
                    <a:pt x="724" y="0"/>
                  </a:lnTo>
                  <a:lnTo>
                    <a:pt x="709" y="2"/>
                  </a:lnTo>
                  <a:lnTo>
                    <a:pt x="696" y="7"/>
                  </a:lnTo>
                  <a:lnTo>
                    <a:pt x="683" y="13"/>
                  </a:lnTo>
                  <a:lnTo>
                    <a:pt x="672" y="22"/>
                  </a:lnTo>
                  <a:lnTo>
                    <a:pt x="663" y="33"/>
                  </a:lnTo>
                  <a:lnTo>
                    <a:pt x="657" y="46"/>
                  </a:lnTo>
                  <a:lnTo>
                    <a:pt x="653" y="59"/>
                  </a:lnTo>
                  <a:lnTo>
                    <a:pt x="650" y="74"/>
                  </a:lnTo>
                  <a:lnTo>
                    <a:pt x="653" y="89"/>
                  </a:lnTo>
                  <a:lnTo>
                    <a:pt x="657" y="102"/>
                  </a:lnTo>
                  <a:lnTo>
                    <a:pt x="663" y="116"/>
                  </a:lnTo>
                  <a:lnTo>
                    <a:pt x="672" y="126"/>
                  </a:lnTo>
                  <a:lnTo>
                    <a:pt x="683" y="135"/>
                  </a:lnTo>
                  <a:lnTo>
                    <a:pt x="696" y="142"/>
                  </a:lnTo>
                  <a:lnTo>
                    <a:pt x="709" y="146"/>
                  </a:lnTo>
                  <a:lnTo>
                    <a:pt x="724" y="148"/>
                  </a:lnTo>
                  <a:lnTo>
                    <a:pt x="740" y="146"/>
                  </a:lnTo>
                  <a:lnTo>
                    <a:pt x="755" y="142"/>
                  </a:lnTo>
                  <a:lnTo>
                    <a:pt x="768" y="135"/>
                  </a:lnTo>
                  <a:lnTo>
                    <a:pt x="779" y="124"/>
                  </a:lnTo>
                  <a:lnTo>
                    <a:pt x="798" y="133"/>
                  </a:lnTo>
                  <a:lnTo>
                    <a:pt x="818" y="142"/>
                  </a:lnTo>
                  <a:lnTo>
                    <a:pt x="837" y="153"/>
                  </a:lnTo>
                  <a:lnTo>
                    <a:pt x="855" y="163"/>
                  </a:lnTo>
                  <a:lnTo>
                    <a:pt x="872" y="174"/>
                  </a:lnTo>
                  <a:lnTo>
                    <a:pt x="888" y="187"/>
                  </a:lnTo>
                  <a:lnTo>
                    <a:pt x="901" y="200"/>
                  </a:lnTo>
                  <a:lnTo>
                    <a:pt x="909" y="213"/>
                  </a:lnTo>
                  <a:lnTo>
                    <a:pt x="914" y="224"/>
                  </a:lnTo>
                  <a:lnTo>
                    <a:pt x="918" y="235"/>
                  </a:lnTo>
                  <a:lnTo>
                    <a:pt x="918" y="248"/>
                  </a:lnTo>
                  <a:lnTo>
                    <a:pt x="916" y="259"/>
                  </a:lnTo>
                  <a:lnTo>
                    <a:pt x="914" y="270"/>
                  </a:lnTo>
                  <a:lnTo>
                    <a:pt x="907" y="283"/>
                  </a:lnTo>
                  <a:lnTo>
                    <a:pt x="898" y="296"/>
                  </a:lnTo>
                  <a:lnTo>
                    <a:pt x="883" y="309"/>
                  </a:lnTo>
                  <a:lnTo>
                    <a:pt x="861" y="320"/>
                  </a:lnTo>
                  <a:lnTo>
                    <a:pt x="829" y="329"/>
                  </a:lnTo>
                  <a:lnTo>
                    <a:pt x="787" y="333"/>
                  </a:lnTo>
                  <a:lnTo>
                    <a:pt x="735" y="331"/>
                  </a:lnTo>
                  <a:lnTo>
                    <a:pt x="727" y="290"/>
                  </a:lnTo>
                  <a:lnTo>
                    <a:pt x="709" y="250"/>
                  </a:lnTo>
                  <a:lnTo>
                    <a:pt x="685" y="218"/>
                  </a:lnTo>
                  <a:lnTo>
                    <a:pt x="655" y="187"/>
                  </a:lnTo>
                  <a:lnTo>
                    <a:pt x="620" y="166"/>
                  </a:lnTo>
                  <a:lnTo>
                    <a:pt x="583" y="150"/>
                  </a:lnTo>
                  <a:lnTo>
                    <a:pt x="542" y="142"/>
                  </a:lnTo>
                  <a:lnTo>
                    <a:pt x="498" y="142"/>
                  </a:lnTo>
                  <a:lnTo>
                    <a:pt x="465" y="148"/>
                  </a:lnTo>
                  <a:lnTo>
                    <a:pt x="437" y="157"/>
                  </a:lnTo>
                  <a:lnTo>
                    <a:pt x="409" y="172"/>
                  </a:lnTo>
                  <a:lnTo>
                    <a:pt x="383" y="189"/>
                  </a:lnTo>
                  <a:lnTo>
                    <a:pt x="361" y="211"/>
                  </a:lnTo>
                  <a:lnTo>
                    <a:pt x="341" y="235"/>
                  </a:lnTo>
                  <a:lnTo>
                    <a:pt x="326" y="261"/>
                  </a:lnTo>
                  <a:lnTo>
                    <a:pt x="315" y="290"/>
                  </a:lnTo>
                  <a:lnTo>
                    <a:pt x="270" y="292"/>
                  </a:lnTo>
                  <a:lnTo>
                    <a:pt x="220" y="298"/>
                  </a:lnTo>
                  <a:lnTo>
                    <a:pt x="170" y="311"/>
                  </a:lnTo>
                  <a:lnTo>
                    <a:pt x="119" y="331"/>
                  </a:lnTo>
                  <a:lnTo>
                    <a:pt x="76" y="359"/>
                  </a:lnTo>
                  <a:lnTo>
                    <a:pt x="39" y="394"/>
                  </a:lnTo>
                  <a:lnTo>
                    <a:pt x="13" y="440"/>
                  </a:lnTo>
                  <a:lnTo>
                    <a:pt x="0" y="496"/>
                  </a:lnTo>
                  <a:lnTo>
                    <a:pt x="2" y="522"/>
                  </a:lnTo>
                  <a:lnTo>
                    <a:pt x="9" y="551"/>
                  </a:lnTo>
                  <a:lnTo>
                    <a:pt x="19" y="579"/>
                  </a:lnTo>
                  <a:lnTo>
                    <a:pt x="37" y="607"/>
                  </a:lnTo>
                  <a:lnTo>
                    <a:pt x="61" y="633"/>
                  </a:lnTo>
                  <a:lnTo>
                    <a:pt x="89" y="662"/>
                  </a:lnTo>
                  <a:lnTo>
                    <a:pt x="122" y="688"/>
                  </a:lnTo>
                  <a:lnTo>
                    <a:pt x="159" y="714"/>
                  </a:lnTo>
                  <a:lnTo>
                    <a:pt x="156" y="718"/>
                  </a:lnTo>
                  <a:lnTo>
                    <a:pt x="156" y="723"/>
                  </a:lnTo>
                  <a:lnTo>
                    <a:pt x="156" y="725"/>
                  </a:lnTo>
                  <a:lnTo>
                    <a:pt x="156" y="729"/>
                  </a:lnTo>
                  <a:lnTo>
                    <a:pt x="159" y="744"/>
                  </a:lnTo>
                  <a:lnTo>
                    <a:pt x="163" y="757"/>
                  </a:lnTo>
                  <a:lnTo>
                    <a:pt x="170" y="770"/>
                  </a:lnTo>
                  <a:lnTo>
                    <a:pt x="178" y="781"/>
                  </a:lnTo>
                  <a:lnTo>
                    <a:pt x="189" y="790"/>
                  </a:lnTo>
                  <a:lnTo>
                    <a:pt x="202" y="796"/>
                  </a:lnTo>
                  <a:lnTo>
                    <a:pt x="215" y="801"/>
                  </a:lnTo>
                  <a:lnTo>
                    <a:pt x="230" y="803"/>
                  </a:lnTo>
                  <a:lnTo>
                    <a:pt x="246" y="801"/>
                  </a:lnTo>
                  <a:lnTo>
                    <a:pt x="259" y="796"/>
                  </a:lnTo>
                  <a:lnTo>
                    <a:pt x="272" y="790"/>
                  </a:lnTo>
                  <a:lnTo>
                    <a:pt x="283" y="781"/>
                  </a:lnTo>
                  <a:lnTo>
                    <a:pt x="291" y="770"/>
                  </a:lnTo>
                  <a:lnTo>
                    <a:pt x="298" y="757"/>
                  </a:lnTo>
                  <a:lnTo>
                    <a:pt x="302" y="744"/>
                  </a:lnTo>
                  <a:lnTo>
                    <a:pt x="304" y="729"/>
                  </a:lnTo>
                  <a:lnTo>
                    <a:pt x="302" y="714"/>
                  </a:lnTo>
                  <a:lnTo>
                    <a:pt x="298" y="701"/>
                  </a:lnTo>
                  <a:lnTo>
                    <a:pt x="291" y="690"/>
                  </a:lnTo>
                  <a:lnTo>
                    <a:pt x="283" y="679"/>
                  </a:lnTo>
                  <a:lnTo>
                    <a:pt x="272" y="670"/>
                  </a:lnTo>
                  <a:lnTo>
                    <a:pt x="259" y="664"/>
                  </a:lnTo>
                  <a:lnTo>
                    <a:pt x="246" y="659"/>
                  </a:lnTo>
                  <a:lnTo>
                    <a:pt x="230" y="657"/>
                  </a:lnTo>
                  <a:lnTo>
                    <a:pt x="217" y="657"/>
                  </a:lnTo>
                  <a:lnTo>
                    <a:pt x="207" y="662"/>
                  </a:lnTo>
                  <a:lnTo>
                    <a:pt x="196" y="666"/>
                  </a:lnTo>
                  <a:lnTo>
                    <a:pt x="185" y="672"/>
                  </a:lnTo>
                  <a:lnTo>
                    <a:pt x="150" y="646"/>
                  </a:lnTo>
                  <a:lnTo>
                    <a:pt x="119" y="622"/>
                  </a:lnTo>
                  <a:lnTo>
                    <a:pt x="96" y="599"/>
                  </a:lnTo>
                  <a:lnTo>
                    <a:pt x="78" y="577"/>
                  </a:lnTo>
                  <a:lnTo>
                    <a:pt x="65" y="555"/>
                  </a:lnTo>
                  <a:lnTo>
                    <a:pt x="56" y="535"/>
                  </a:lnTo>
                  <a:lnTo>
                    <a:pt x="50" y="518"/>
                  </a:lnTo>
                  <a:lnTo>
                    <a:pt x="50" y="501"/>
                  </a:lnTo>
                  <a:lnTo>
                    <a:pt x="61" y="453"/>
                  </a:lnTo>
                  <a:lnTo>
                    <a:pt x="85" y="418"/>
                  </a:lnTo>
                  <a:lnTo>
                    <a:pt x="119" y="390"/>
                  </a:lnTo>
                  <a:lnTo>
                    <a:pt x="159" y="368"/>
                  </a:lnTo>
                  <a:lnTo>
                    <a:pt x="200" y="355"/>
                  </a:lnTo>
                  <a:lnTo>
                    <a:pt x="239" y="346"/>
                  </a:lnTo>
                  <a:lnTo>
                    <a:pt x="276" y="342"/>
                  </a:lnTo>
                  <a:lnTo>
                    <a:pt x="304" y="340"/>
                  </a:lnTo>
                  <a:lnTo>
                    <a:pt x="304" y="348"/>
                  </a:lnTo>
                  <a:lnTo>
                    <a:pt x="304" y="357"/>
                  </a:lnTo>
                  <a:lnTo>
                    <a:pt x="304" y="368"/>
                  </a:lnTo>
                  <a:lnTo>
                    <a:pt x="304" y="377"/>
                  </a:lnTo>
                  <a:lnTo>
                    <a:pt x="304" y="377"/>
                  </a:lnTo>
                  <a:lnTo>
                    <a:pt x="357" y="944"/>
                  </a:lnTo>
                  <a:lnTo>
                    <a:pt x="790" y="901"/>
                  </a:lnTo>
                  <a:lnTo>
                    <a:pt x="779" y="801"/>
                  </a:lnTo>
                  <a:lnTo>
                    <a:pt x="798" y="777"/>
                  </a:lnTo>
                  <a:lnTo>
                    <a:pt x="820" y="751"/>
                  </a:lnTo>
                  <a:lnTo>
                    <a:pt x="842" y="727"/>
                  </a:lnTo>
                  <a:lnTo>
                    <a:pt x="864" y="703"/>
                  </a:lnTo>
                  <a:lnTo>
                    <a:pt x="885" y="679"/>
                  </a:lnTo>
                  <a:lnTo>
                    <a:pt x="907" y="657"/>
                  </a:lnTo>
                  <a:lnTo>
                    <a:pt x="931" y="638"/>
                  </a:lnTo>
                  <a:lnTo>
                    <a:pt x="953" y="620"/>
                  </a:lnTo>
                  <a:lnTo>
                    <a:pt x="966" y="636"/>
                  </a:lnTo>
                  <a:lnTo>
                    <a:pt x="979" y="657"/>
                  </a:lnTo>
                  <a:lnTo>
                    <a:pt x="990" y="686"/>
                  </a:lnTo>
                  <a:lnTo>
                    <a:pt x="1003" y="718"/>
                  </a:lnTo>
                  <a:lnTo>
                    <a:pt x="1016" y="760"/>
                  </a:lnTo>
                  <a:lnTo>
                    <a:pt x="1027" y="807"/>
                  </a:lnTo>
                  <a:lnTo>
                    <a:pt x="1038" y="864"/>
                  </a:lnTo>
                  <a:lnTo>
                    <a:pt x="1046" y="929"/>
                  </a:lnTo>
                  <a:lnTo>
                    <a:pt x="1049" y="947"/>
                  </a:lnTo>
                  <a:lnTo>
                    <a:pt x="1064" y="951"/>
                  </a:lnTo>
                  <a:lnTo>
                    <a:pt x="1266" y="1008"/>
                  </a:lnTo>
                  <a:lnTo>
                    <a:pt x="1277" y="1010"/>
                  </a:lnTo>
                  <a:lnTo>
                    <a:pt x="1286" y="1005"/>
                  </a:lnTo>
                  <a:lnTo>
                    <a:pt x="1294" y="999"/>
                  </a:lnTo>
                  <a:lnTo>
                    <a:pt x="1299" y="990"/>
                  </a:lnTo>
                  <a:lnTo>
                    <a:pt x="1299" y="981"/>
                  </a:lnTo>
                  <a:lnTo>
                    <a:pt x="1297" y="971"/>
                  </a:lnTo>
                  <a:lnTo>
                    <a:pt x="1290" y="964"/>
                  </a:lnTo>
                  <a:lnTo>
                    <a:pt x="1281" y="960"/>
                  </a:lnTo>
                  <a:lnTo>
                    <a:pt x="1281" y="960"/>
                  </a:lnTo>
                  <a:lnTo>
                    <a:pt x="1092" y="907"/>
                  </a:lnTo>
                  <a:lnTo>
                    <a:pt x="1083" y="851"/>
                  </a:lnTo>
                  <a:lnTo>
                    <a:pt x="1075" y="801"/>
                  </a:lnTo>
                  <a:lnTo>
                    <a:pt x="1064" y="755"/>
                  </a:lnTo>
                  <a:lnTo>
                    <a:pt x="1053" y="714"/>
                  </a:lnTo>
                  <a:lnTo>
                    <a:pt x="1040" y="677"/>
                  </a:lnTo>
                  <a:lnTo>
                    <a:pt x="1027" y="644"/>
                  </a:lnTo>
                  <a:lnTo>
                    <a:pt x="1012" y="616"/>
                  </a:lnTo>
                  <a:lnTo>
                    <a:pt x="994" y="592"/>
                  </a:lnTo>
                  <a:lnTo>
                    <a:pt x="1005" y="588"/>
                  </a:lnTo>
                  <a:lnTo>
                    <a:pt x="1016" y="581"/>
                  </a:lnTo>
                  <a:lnTo>
                    <a:pt x="1025" y="579"/>
                  </a:lnTo>
                  <a:lnTo>
                    <a:pt x="1035" y="575"/>
                  </a:lnTo>
                  <a:lnTo>
                    <a:pt x="1044" y="572"/>
                  </a:lnTo>
                  <a:lnTo>
                    <a:pt x="1053" y="572"/>
                  </a:lnTo>
                  <a:lnTo>
                    <a:pt x="1062" y="572"/>
                  </a:lnTo>
                  <a:lnTo>
                    <a:pt x="1070" y="575"/>
                  </a:lnTo>
                  <a:lnTo>
                    <a:pt x="1090" y="583"/>
                  </a:lnTo>
                  <a:lnTo>
                    <a:pt x="1105" y="601"/>
                  </a:lnTo>
                  <a:lnTo>
                    <a:pt x="1120" y="625"/>
                  </a:lnTo>
                  <a:lnTo>
                    <a:pt x="1131" y="655"/>
                  </a:lnTo>
                  <a:lnTo>
                    <a:pt x="1142" y="692"/>
                  </a:lnTo>
                  <a:lnTo>
                    <a:pt x="1149" y="736"/>
                  </a:lnTo>
                  <a:lnTo>
                    <a:pt x="1155" y="783"/>
                  </a:lnTo>
                  <a:lnTo>
                    <a:pt x="1157" y="840"/>
                  </a:lnTo>
                  <a:lnTo>
                    <a:pt x="1157" y="866"/>
                  </a:lnTo>
                  <a:lnTo>
                    <a:pt x="1183" y="864"/>
                  </a:lnTo>
                  <a:lnTo>
                    <a:pt x="1379" y="851"/>
                  </a:lnTo>
                  <a:lnTo>
                    <a:pt x="1388" y="849"/>
                  </a:lnTo>
                  <a:lnTo>
                    <a:pt x="1397" y="842"/>
                  </a:lnTo>
                  <a:lnTo>
                    <a:pt x="1401" y="833"/>
                  </a:lnTo>
                  <a:lnTo>
                    <a:pt x="1403" y="825"/>
                  </a:lnTo>
                  <a:lnTo>
                    <a:pt x="1401" y="816"/>
                  </a:lnTo>
                  <a:lnTo>
                    <a:pt x="1394" y="807"/>
                  </a:lnTo>
                  <a:lnTo>
                    <a:pt x="1386" y="803"/>
                  </a:lnTo>
                  <a:lnTo>
                    <a:pt x="1377" y="8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grpSp>
        <p:nvGrpSpPr>
          <p:cNvPr id="1052" name="Group 28"/>
          <p:cNvGrpSpPr>
            <a:grpSpLocks noChangeAspect="1"/>
          </p:cNvGrpSpPr>
          <p:nvPr/>
        </p:nvGrpSpPr>
        <p:grpSpPr bwMode="auto">
          <a:xfrm flipH="1">
            <a:off x="5436096" y="1988840"/>
            <a:ext cx="3455964" cy="3632175"/>
            <a:chOff x="2064" y="1026"/>
            <a:chExt cx="2177" cy="2288"/>
          </a:xfrm>
        </p:grpSpPr>
        <p:sp>
          <p:nvSpPr>
            <p:cNvPr id="1051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064" y="1026"/>
              <a:ext cx="2177" cy="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2566" y="1519"/>
              <a:ext cx="83" cy="98"/>
            </a:xfrm>
            <a:custGeom>
              <a:avLst/>
              <a:gdLst/>
              <a:ahLst/>
              <a:cxnLst>
                <a:cxn ang="0">
                  <a:pos x="83" y="23"/>
                </a:cxn>
                <a:cxn ang="0">
                  <a:pos x="28" y="98"/>
                </a:cxn>
                <a:cxn ang="0">
                  <a:pos x="0" y="76"/>
                </a:cxn>
                <a:cxn ang="0">
                  <a:pos x="56" y="0"/>
                </a:cxn>
                <a:cxn ang="0">
                  <a:pos x="83" y="23"/>
                </a:cxn>
              </a:cxnLst>
              <a:rect l="0" t="0" r="r" b="b"/>
              <a:pathLst>
                <a:path w="83" h="98">
                  <a:moveTo>
                    <a:pt x="83" y="23"/>
                  </a:moveTo>
                  <a:lnTo>
                    <a:pt x="28" y="98"/>
                  </a:lnTo>
                  <a:lnTo>
                    <a:pt x="0" y="76"/>
                  </a:lnTo>
                  <a:lnTo>
                    <a:pt x="56" y="0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2502" y="1421"/>
              <a:ext cx="96" cy="69"/>
            </a:xfrm>
            <a:custGeom>
              <a:avLst/>
              <a:gdLst/>
              <a:ahLst/>
              <a:cxnLst>
                <a:cxn ang="0">
                  <a:pos x="96" y="34"/>
                </a:cxn>
                <a:cxn ang="0">
                  <a:pos x="13" y="69"/>
                </a:cxn>
                <a:cxn ang="0">
                  <a:pos x="0" y="34"/>
                </a:cxn>
                <a:cxn ang="0">
                  <a:pos x="83" y="0"/>
                </a:cxn>
                <a:cxn ang="0">
                  <a:pos x="96" y="34"/>
                </a:cxn>
              </a:cxnLst>
              <a:rect l="0" t="0" r="r" b="b"/>
              <a:pathLst>
                <a:path w="96" h="69">
                  <a:moveTo>
                    <a:pt x="96" y="34"/>
                  </a:moveTo>
                  <a:lnTo>
                    <a:pt x="13" y="69"/>
                  </a:lnTo>
                  <a:lnTo>
                    <a:pt x="0" y="34"/>
                  </a:lnTo>
                  <a:lnTo>
                    <a:pt x="83" y="0"/>
                  </a:lnTo>
                  <a:lnTo>
                    <a:pt x="96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2481" y="1307"/>
              <a:ext cx="89" cy="43"/>
            </a:xfrm>
            <a:custGeom>
              <a:avLst/>
              <a:gdLst/>
              <a:ahLst/>
              <a:cxnLst>
                <a:cxn ang="0">
                  <a:pos x="89" y="43"/>
                </a:cxn>
                <a:cxn ang="0">
                  <a:pos x="0" y="39"/>
                </a:cxn>
                <a:cxn ang="0">
                  <a:pos x="0" y="0"/>
                </a:cxn>
                <a:cxn ang="0">
                  <a:pos x="89" y="4"/>
                </a:cxn>
                <a:cxn ang="0">
                  <a:pos x="89" y="43"/>
                </a:cxn>
              </a:cxnLst>
              <a:rect l="0" t="0" r="r" b="b"/>
              <a:pathLst>
                <a:path w="89" h="43">
                  <a:moveTo>
                    <a:pt x="89" y="43"/>
                  </a:moveTo>
                  <a:lnTo>
                    <a:pt x="0" y="39"/>
                  </a:lnTo>
                  <a:lnTo>
                    <a:pt x="0" y="0"/>
                  </a:lnTo>
                  <a:lnTo>
                    <a:pt x="89" y="4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073" y="1115"/>
              <a:ext cx="51" cy="5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2" y="14"/>
                </a:cxn>
                <a:cxn ang="0">
                  <a:pos x="0" y="23"/>
                </a:cxn>
                <a:cxn ang="0">
                  <a:pos x="0" y="34"/>
                </a:cxn>
                <a:cxn ang="0">
                  <a:pos x="4" y="43"/>
                </a:cxn>
                <a:cxn ang="0">
                  <a:pos x="12" y="53"/>
                </a:cxn>
                <a:cxn ang="0">
                  <a:pos x="23" y="55"/>
                </a:cxn>
                <a:cxn ang="0">
                  <a:pos x="32" y="55"/>
                </a:cxn>
                <a:cxn ang="0">
                  <a:pos x="42" y="50"/>
                </a:cxn>
                <a:cxn ang="0">
                  <a:pos x="49" y="41"/>
                </a:cxn>
                <a:cxn ang="0">
                  <a:pos x="51" y="30"/>
                </a:cxn>
                <a:cxn ang="0">
                  <a:pos x="51" y="21"/>
                </a:cxn>
                <a:cxn ang="0">
                  <a:pos x="47" y="9"/>
                </a:cxn>
                <a:cxn ang="0">
                  <a:pos x="38" y="2"/>
                </a:cxn>
                <a:cxn ang="0">
                  <a:pos x="29" y="0"/>
                </a:cxn>
                <a:cxn ang="0">
                  <a:pos x="19" y="0"/>
                </a:cxn>
                <a:cxn ang="0">
                  <a:pos x="10" y="5"/>
                </a:cxn>
              </a:cxnLst>
              <a:rect l="0" t="0" r="r" b="b"/>
              <a:pathLst>
                <a:path w="51" h="55">
                  <a:moveTo>
                    <a:pt x="10" y="5"/>
                  </a:moveTo>
                  <a:lnTo>
                    <a:pt x="2" y="14"/>
                  </a:lnTo>
                  <a:lnTo>
                    <a:pt x="0" y="23"/>
                  </a:lnTo>
                  <a:lnTo>
                    <a:pt x="0" y="34"/>
                  </a:lnTo>
                  <a:lnTo>
                    <a:pt x="4" y="43"/>
                  </a:lnTo>
                  <a:lnTo>
                    <a:pt x="12" y="53"/>
                  </a:lnTo>
                  <a:lnTo>
                    <a:pt x="23" y="55"/>
                  </a:lnTo>
                  <a:lnTo>
                    <a:pt x="32" y="55"/>
                  </a:lnTo>
                  <a:lnTo>
                    <a:pt x="42" y="50"/>
                  </a:lnTo>
                  <a:lnTo>
                    <a:pt x="49" y="41"/>
                  </a:lnTo>
                  <a:lnTo>
                    <a:pt x="51" y="30"/>
                  </a:lnTo>
                  <a:lnTo>
                    <a:pt x="51" y="21"/>
                  </a:lnTo>
                  <a:lnTo>
                    <a:pt x="47" y="9"/>
                  </a:lnTo>
                  <a:lnTo>
                    <a:pt x="38" y="2"/>
                  </a:lnTo>
                  <a:lnTo>
                    <a:pt x="29" y="0"/>
                  </a:lnTo>
                  <a:lnTo>
                    <a:pt x="19" y="0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2711" y="1133"/>
              <a:ext cx="462" cy="448"/>
            </a:xfrm>
            <a:custGeom>
              <a:avLst/>
              <a:gdLst/>
              <a:ahLst/>
              <a:cxnLst>
                <a:cxn ang="0">
                  <a:pos x="432" y="80"/>
                </a:cxn>
                <a:cxn ang="0">
                  <a:pos x="379" y="96"/>
                </a:cxn>
                <a:cxn ang="0">
                  <a:pos x="374" y="89"/>
                </a:cxn>
                <a:cxn ang="0">
                  <a:pos x="364" y="76"/>
                </a:cxn>
                <a:cxn ang="0">
                  <a:pos x="343" y="53"/>
                </a:cxn>
                <a:cxn ang="0">
                  <a:pos x="321" y="35"/>
                </a:cxn>
                <a:cxn ang="0">
                  <a:pos x="298" y="21"/>
                </a:cxn>
                <a:cxn ang="0">
                  <a:pos x="268" y="103"/>
                </a:cxn>
                <a:cxn ang="0">
                  <a:pos x="277" y="108"/>
                </a:cxn>
                <a:cxn ang="0">
                  <a:pos x="283" y="114"/>
                </a:cxn>
                <a:cxn ang="0">
                  <a:pos x="289" y="140"/>
                </a:cxn>
                <a:cxn ang="0">
                  <a:pos x="277" y="162"/>
                </a:cxn>
                <a:cxn ang="0">
                  <a:pos x="253" y="169"/>
                </a:cxn>
                <a:cxn ang="0">
                  <a:pos x="230" y="156"/>
                </a:cxn>
                <a:cxn ang="0">
                  <a:pos x="223" y="130"/>
                </a:cxn>
                <a:cxn ang="0">
                  <a:pos x="236" y="108"/>
                </a:cxn>
                <a:cxn ang="0">
                  <a:pos x="249" y="101"/>
                </a:cxn>
                <a:cxn ang="0">
                  <a:pos x="264" y="101"/>
                </a:cxn>
                <a:cxn ang="0">
                  <a:pos x="245" y="3"/>
                </a:cxn>
                <a:cxn ang="0">
                  <a:pos x="196" y="0"/>
                </a:cxn>
                <a:cxn ang="0">
                  <a:pos x="147" y="9"/>
                </a:cxn>
                <a:cxn ang="0">
                  <a:pos x="100" y="30"/>
                </a:cxn>
                <a:cxn ang="0">
                  <a:pos x="49" y="78"/>
                </a:cxn>
                <a:cxn ang="0">
                  <a:pos x="8" y="153"/>
                </a:cxn>
                <a:cxn ang="0">
                  <a:pos x="0" y="238"/>
                </a:cxn>
                <a:cxn ang="0">
                  <a:pos x="21" y="322"/>
                </a:cxn>
                <a:cxn ang="0">
                  <a:pos x="72" y="393"/>
                </a:cxn>
                <a:cxn ang="0">
                  <a:pos x="143" y="436"/>
                </a:cxn>
                <a:cxn ang="0">
                  <a:pos x="221" y="448"/>
                </a:cxn>
                <a:cxn ang="0">
                  <a:pos x="300" y="425"/>
                </a:cxn>
                <a:cxn ang="0">
                  <a:pos x="349" y="389"/>
                </a:cxn>
                <a:cxn ang="0">
                  <a:pos x="372" y="361"/>
                </a:cxn>
                <a:cxn ang="0">
                  <a:pos x="391" y="331"/>
                </a:cxn>
                <a:cxn ang="0">
                  <a:pos x="404" y="297"/>
                </a:cxn>
                <a:cxn ang="0">
                  <a:pos x="400" y="277"/>
                </a:cxn>
                <a:cxn ang="0">
                  <a:pos x="387" y="272"/>
                </a:cxn>
                <a:cxn ang="0">
                  <a:pos x="366" y="274"/>
                </a:cxn>
                <a:cxn ang="0">
                  <a:pos x="345" y="290"/>
                </a:cxn>
                <a:cxn ang="0">
                  <a:pos x="328" y="311"/>
                </a:cxn>
                <a:cxn ang="0">
                  <a:pos x="317" y="331"/>
                </a:cxn>
                <a:cxn ang="0">
                  <a:pos x="313" y="341"/>
                </a:cxn>
                <a:cxn ang="0">
                  <a:pos x="302" y="350"/>
                </a:cxn>
                <a:cxn ang="0">
                  <a:pos x="289" y="350"/>
                </a:cxn>
                <a:cxn ang="0">
                  <a:pos x="281" y="338"/>
                </a:cxn>
                <a:cxn ang="0">
                  <a:pos x="281" y="325"/>
                </a:cxn>
                <a:cxn ang="0">
                  <a:pos x="289" y="309"/>
                </a:cxn>
                <a:cxn ang="0">
                  <a:pos x="306" y="279"/>
                </a:cxn>
                <a:cxn ang="0">
                  <a:pos x="336" y="251"/>
                </a:cxn>
                <a:cxn ang="0">
                  <a:pos x="374" y="236"/>
                </a:cxn>
                <a:cxn ang="0">
                  <a:pos x="396" y="236"/>
                </a:cxn>
                <a:cxn ang="0">
                  <a:pos x="415" y="242"/>
                </a:cxn>
                <a:cxn ang="0">
                  <a:pos x="415" y="210"/>
                </a:cxn>
                <a:cxn ang="0">
                  <a:pos x="411" y="176"/>
                </a:cxn>
              </a:cxnLst>
              <a:rect l="0" t="0" r="r" b="b"/>
              <a:pathLst>
                <a:path w="462" h="448">
                  <a:moveTo>
                    <a:pt x="462" y="153"/>
                  </a:moveTo>
                  <a:lnTo>
                    <a:pt x="432" y="80"/>
                  </a:lnTo>
                  <a:lnTo>
                    <a:pt x="381" y="101"/>
                  </a:lnTo>
                  <a:lnTo>
                    <a:pt x="379" y="96"/>
                  </a:lnTo>
                  <a:lnTo>
                    <a:pt x="377" y="94"/>
                  </a:lnTo>
                  <a:lnTo>
                    <a:pt x="374" y="89"/>
                  </a:lnTo>
                  <a:lnTo>
                    <a:pt x="372" y="87"/>
                  </a:lnTo>
                  <a:lnTo>
                    <a:pt x="364" y="76"/>
                  </a:lnTo>
                  <a:lnTo>
                    <a:pt x="353" y="64"/>
                  </a:lnTo>
                  <a:lnTo>
                    <a:pt x="343" y="53"/>
                  </a:lnTo>
                  <a:lnTo>
                    <a:pt x="332" y="44"/>
                  </a:lnTo>
                  <a:lnTo>
                    <a:pt x="321" y="35"/>
                  </a:lnTo>
                  <a:lnTo>
                    <a:pt x="311" y="28"/>
                  </a:lnTo>
                  <a:lnTo>
                    <a:pt x="298" y="21"/>
                  </a:lnTo>
                  <a:lnTo>
                    <a:pt x="285" y="16"/>
                  </a:lnTo>
                  <a:lnTo>
                    <a:pt x="268" y="103"/>
                  </a:lnTo>
                  <a:lnTo>
                    <a:pt x="272" y="105"/>
                  </a:lnTo>
                  <a:lnTo>
                    <a:pt x="277" y="108"/>
                  </a:lnTo>
                  <a:lnTo>
                    <a:pt x="279" y="110"/>
                  </a:lnTo>
                  <a:lnTo>
                    <a:pt x="283" y="114"/>
                  </a:lnTo>
                  <a:lnTo>
                    <a:pt x="289" y="126"/>
                  </a:lnTo>
                  <a:lnTo>
                    <a:pt x="289" y="140"/>
                  </a:lnTo>
                  <a:lnTo>
                    <a:pt x="285" y="151"/>
                  </a:lnTo>
                  <a:lnTo>
                    <a:pt x="277" y="162"/>
                  </a:lnTo>
                  <a:lnTo>
                    <a:pt x="264" y="169"/>
                  </a:lnTo>
                  <a:lnTo>
                    <a:pt x="253" y="169"/>
                  </a:lnTo>
                  <a:lnTo>
                    <a:pt x="240" y="165"/>
                  </a:lnTo>
                  <a:lnTo>
                    <a:pt x="230" y="156"/>
                  </a:lnTo>
                  <a:lnTo>
                    <a:pt x="223" y="144"/>
                  </a:lnTo>
                  <a:lnTo>
                    <a:pt x="223" y="130"/>
                  </a:lnTo>
                  <a:lnTo>
                    <a:pt x="228" y="119"/>
                  </a:lnTo>
                  <a:lnTo>
                    <a:pt x="236" y="108"/>
                  </a:lnTo>
                  <a:lnTo>
                    <a:pt x="243" y="103"/>
                  </a:lnTo>
                  <a:lnTo>
                    <a:pt x="249" y="101"/>
                  </a:lnTo>
                  <a:lnTo>
                    <a:pt x="255" y="101"/>
                  </a:lnTo>
                  <a:lnTo>
                    <a:pt x="264" y="101"/>
                  </a:lnTo>
                  <a:lnTo>
                    <a:pt x="268" y="9"/>
                  </a:lnTo>
                  <a:lnTo>
                    <a:pt x="245" y="3"/>
                  </a:lnTo>
                  <a:lnTo>
                    <a:pt x="221" y="0"/>
                  </a:lnTo>
                  <a:lnTo>
                    <a:pt x="196" y="0"/>
                  </a:lnTo>
                  <a:lnTo>
                    <a:pt x="170" y="3"/>
                  </a:lnTo>
                  <a:lnTo>
                    <a:pt x="147" y="9"/>
                  </a:lnTo>
                  <a:lnTo>
                    <a:pt x="123" y="19"/>
                  </a:lnTo>
                  <a:lnTo>
                    <a:pt x="100" y="30"/>
                  </a:lnTo>
                  <a:lnTo>
                    <a:pt x="79" y="46"/>
                  </a:lnTo>
                  <a:lnTo>
                    <a:pt x="49" y="78"/>
                  </a:lnTo>
                  <a:lnTo>
                    <a:pt x="25" y="114"/>
                  </a:lnTo>
                  <a:lnTo>
                    <a:pt x="8" y="153"/>
                  </a:lnTo>
                  <a:lnTo>
                    <a:pt x="0" y="197"/>
                  </a:lnTo>
                  <a:lnTo>
                    <a:pt x="0" y="238"/>
                  </a:lnTo>
                  <a:lnTo>
                    <a:pt x="6" y="281"/>
                  </a:lnTo>
                  <a:lnTo>
                    <a:pt x="21" y="322"/>
                  </a:lnTo>
                  <a:lnTo>
                    <a:pt x="42" y="361"/>
                  </a:lnTo>
                  <a:lnTo>
                    <a:pt x="72" y="393"/>
                  </a:lnTo>
                  <a:lnTo>
                    <a:pt x="104" y="420"/>
                  </a:lnTo>
                  <a:lnTo>
                    <a:pt x="143" y="436"/>
                  </a:lnTo>
                  <a:lnTo>
                    <a:pt x="181" y="446"/>
                  </a:lnTo>
                  <a:lnTo>
                    <a:pt x="221" y="448"/>
                  </a:lnTo>
                  <a:lnTo>
                    <a:pt x="262" y="441"/>
                  </a:lnTo>
                  <a:lnTo>
                    <a:pt x="300" y="425"/>
                  </a:lnTo>
                  <a:lnTo>
                    <a:pt x="336" y="400"/>
                  </a:lnTo>
                  <a:lnTo>
                    <a:pt x="349" y="389"/>
                  </a:lnTo>
                  <a:lnTo>
                    <a:pt x="362" y="375"/>
                  </a:lnTo>
                  <a:lnTo>
                    <a:pt x="372" y="361"/>
                  </a:lnTo>
                  <a:lnTo>
                    <a:pt x="383" y="347"/>
                  </a:lnTo>
                  <a:lnTo>
                    <a:pt x="391" y="331"/>
                  </a:lnTo>
                  <a:lnTo>
                    <a:pt x="398" y="315"/>
                  </a:lnTo>
                  <a:lnTo>
                    <a:pt x="404" y="297"/>
                  </a:lnTo>
                  <a:lnTo>
                    <a:pt x="409" y="281"/>
                  </a:lnTo>
                  <a:lnTo>
                    <a:pt x="400" y="277"/>
                  </a:lnTo>
                  <a:lnTo>
                    <a:pt x="394" y="272"/>
                  </a:lnTo>
                  <a:lnTo>
                    <a:pt x="387" y="272"/>
                  </a:lnTo>
                  <a:lnTo>
                    <a:pt x="379" y="272"/>
                  </a:lnTo>
                  <a:lnTo>
                    <a:pt x="366" y="274"/>
                  </a:lnTo>
                  <a:lnTo>
                    <a:pt x="355" y="281"/>
                  </a:lnTo>
                  <a:lnTo>
                    <a:pt x="345" y="290"/>
                  </a:lnTo>
                  <a:lnTo>
                    <a:pt x="336" y="299"/>
                  </a:lnTo>
                  <a:lnTo>
                    <a:pt x="328" y="311"/>
                  </a:lnTo>
                  <a:lnTo>
                    <a:pt x="321" y="322"/>
                  </a:lnTo>
                  <a:lnTo>
                    <a:pt x="317" y="331"/>
                  </a:lnTo>
                  <a:lnTo>
                    <a:pt x="313" y="341"/>
                  </a:lnTo>
                  <a:lnTo>
                    <a:pt x="313" y="341"/>
                  </a:lnTo>
                  <a:lnTo>
                    <a:pt x="308" y="347"/>
                  </a:lnTo>
                  <a:lnTo>
                    <a:pt x="302" y="350"/>
                  </a:lnTo>
                  <a:lnTo>
                    <a:pt x="296" y="352"/>
                  </a:lnTo>
                  <a:lnTo>
                    <a:pt x="289" y="350"/>
                  </a:lnTo>
                  <a:lnTo>
                    <a:pt x="283" y="345"/>
                  </a:lnTo>
                  <a:lnTo>
                    <a:pt x="281" y="338"/>
                  </a:lnTo>
                  <a:lnTo>
                    <a:pt x="279" y="331"/>
                  </a:lnTo>
                  <a:lnTo>
                    <a:pt x="281" y="325"/>
                  </a:lnTo>
                  <a:lnTo>
                    <a:pt x="283" y="320"/>
                  </a:lnTo>
                  <a:lnTo>
                    <a:pt x="289" y="309"/>
                  </a:lnTo>
                  <a:lnTo>
                    <a:pt x="296" y="295"/>
                  </a:lnTo>
                  <a:lnTo>
                    <a:pt x="306" y="279"/>
                  </a:lnTo>
                  <a:lnTo>
                    <a:pt x="319" y="265"/>
                  </a:lnTo>
                  <a:lnTo>
                    <a:pt x="336" y="251"/>
                  </a:lnTo>
                  <a:lnTo>
                    <a:pt x="353" y="240"/>
                  </a:lnTo>
                  <a:lnTo>
                    <a:pt x="374" y="236"/>
                  </a:lnTo>
                  <a:lnTo>
                    <a:pt x="385" y="236"/>
                  </a:lnTo>
                  <a:lnTo>
                    <a:pt x="396" y="236"/>
                  </a:lnTo>
                  <a:lnTo>
                    <a:pt x="404" y="238"/>
                  </a:lnTo>
                  <a:lnTo>
                    <a:pt x="415" y="242"/>
                  </a:lnTo>
                  <a:lnTo>
                    <a:pt x="415" y="226"/>
                  </a:lnTo>
                  <a:lnTo>
                    <a:pt x="415" y="210"/>
                  </a:lnTo>
                  <a:lnTo>
                    <a:pt x="413" y="192"/>
                  </a:lnTo>
                  <a:lnTo>
                    <a:pt x="411" y="176"/>
                  </a:lnTo>
                  <a:lnTo>
                    <a:pt x="462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2975" y="1142"/>
              <a:ext cx="21" cy="94"/>
            </a:xfrm>
            <a:custGeom>
              <a:avLst/>
              <a:gdLst/>
              <a:ahLst/>
              <a:cxnLst>
                <a:cxn ang="0">
                  <a:pos x="4" y="94"/>
                </a:cxn>
                <a:cxn ang="0">
                  <a:pos x="21" y="7"/>
                </a:cxn>
                <a:cxn ang="0">
                  <a:pos x="17" y="5"/>
                </a:cxn>
                <a:cxn ang="0">
                  <a:pos x="13" y="3"/>
                </a:cxn>
                <a:cxn ang="0">
                  <a:pos x="8" y="3"/>
                </a:cxn>
                <a:cxn ang="0">
                  <a:pos x="4" y="0"/>
                </a:cxn>
                <a:cxn ang="0">
                  <a:pos x="0" y="92"/>
                </a:cxn>
                <a:cxn ang="0">
                  <a:pos x="0" y="92"/>
                </a:cxn>
                <a:cxn ang="0">
                  <a:pos x="2" y="92"/>
                </a:cxn>
                <a:cxn ang="0">
                  <a:pos x="2" y="94"/>
                </a:cxn>
                <a:cxn ang="0">
                  <a:pos x="4" y="94"/>
                </a:cxn>
              </a:cxnLst>
              <a:rect l="0" t="0" r="r" b="b"/>
              <a:pathLst>
                <a:path w="21" h="94">
                  <a:moveTo>
                    <a:pt x="4" y="94"/>
                  </a:moveTo>
                  <a:lnTo>
                    <a:pt x="21" y="7"/>
                  </a:lnTo>
                  <a:lnTo>
                    <a:pt x="17" y="5"/>
                  </a:lnTo>
                  <a:lnTo>
                    <a:pt x="13" y="3"/>
                  </a:lnTo>
                  <a:lnTo>
                    <a:pt x="8" y="3"/>
                  </a:lnTo>
                  <a:lnTo>
                    <a:pt x="4" y="0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92"/>
                  </a:lnTo>
                  <a:lnTo>
                    <a:pt x="2" y="94"/>
                  </a:lnTo>
                  <a:lnTo>
                    <a:pt x="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309" y="1227"/>
              <a:ext cx="1930" cy="2085"/>
            </a:xfrm>
            <a:custGeom>
              <a:avLst/>
              <a:gdLst/>
              <a:ahLst/>
              <a:cxnLst>
                <a:cxn ang="0">
                  <a:pos x="1368" y="1863"/>
                </a:cxn>
                <a:cxn ang="0">
                  <a:pos x="1394" y="1834"/>
                </a:cxn>
                <a:cxn ang="0">
                  <a:pos x="1364" y="1806"/>
                </a:cxn>
                <a:cxn ang="0">
                  <a:pos x="1196" y="1553"/>
                </a:cxn>
                <a:cxn ang="0">
                  <a:pos x="1149" y="1637"/>
                </a:cxn>
                <a:cxn ang="0">
                  <a:pos x="874" y="1735"/>
                </a:cxn>
                <a:cxn ang="0">
                  <a:pos x="802" y="1489"/>
                </a:cxn>
                <a:cxn ang="0">
                  <a:pos x="804" y="1297"/>
                </a:cxn>
                <a:cxn ang="0">
                  <a:pos x="1042" y="1306"/>
                </a:cxn>
                <a:cxn ang="0">
                  <a:pos x="1106" y="1418"/>
                </a:cxn>
                <a:cxn ang="0">
                  <a:pos x="1140" y="1370"/>
                </a:cxn>
                <a:cxn ang="0">
                  <a:pos x="1083" y="1272"/>
                </a:cxn>
                <a:cxn ang="0">
                  <a:pos x="983" y="600"/>
                </a:cxn>
                <a:cxn ang="0">
                  <a:pos x="1123" y="600"/>
                </a:cxn>
                <a:cxn ang="0">
                  <a:pos x="1274" y="525"/>
                </a:cxn>
                <a:cxn ang="0">
                  <a:pos x="1345" y="374"/>
                </a:cxn>
                <a:cxn ang="0">
                  <a:pos x="1338" y="153"/>
                </a:cxn>
                <a:cxn ang="0">
                  <a:pos x="1338" y="153"/>
                </a:cxn>
                <a:cxn ang="0">
                  <a:pos x="1351" y="34"/>
                </a:cxn>
                <a:cxn ang="0">
                  <a:pos x="1298" y="0"/>
                </a:cxn>
                <a:cxn ang="0">
                  <a:pos x="1240" y="18"/>
                </a:cxn>
                <a:cxn ang="0">
                  <a:pos x="1225" y="137"/>
                </a:cxn>
                <a:cxn ang="0">
                  <a:pos x="1285" y="171"/>
                </a:cxn>
                <a:cxn ang="0">
                  <a:pos x="1294" y="358"/>
                </a:cxn>
                <a:cxn ang="0">
                  <a:pos x="1238" y="484"/>
                </a:cxn>
                <a:cxn ang="0">
                  <a:pos x="1085" y="548"/>
                </a:cxn>
                <a:cxn ang="0">
                  <a:pos x="962" y="537"/>
                </a:cxn>
                <a:cxn ang="0">
                  <a:pos x="855" y="422"/>
                </a:cxn>
                <a:cxn ang="0">
                  <a:pos x="702" y="406"/>
                </a:cxn>
                <a:cxn ang="0">
                  <a:pos x="598" y="470"/>
                </a:cxn>
                <a:cxn ang="0">
                  <a:pos x="536" y="575"/>
                </a:cxn>
                <a:cxn ang="0">
                  <a:pos x="432" y="564"/>
                </a:cxn>
                <a:cxn ang="0">
                  <a:pos x="338" y="573"/>
                </a:cxn>
                <a:cxn ang="0">
                  <a:pos x="257" y="600"/>
                </a:cxn>
                <a:cxn ang="0">
                  <a:pos x="187" y="646"/>
                </a:cxn>
                <a:cxn ang="0">
                  <a:pos x="85" y="811"/>
                </a:cxn>
                <a:cxn ang="0">
                  <a:pos x="57" y="961"/>
                </a:cxn>
                <a:cxn ang="0">
                  <a:pos x="23" y="982"/>
                </a:cxn>
                <a:cxn ang="0">
                  <a:pos x="21" y="1103"/>
                </a:cxn>
                <a:cxn ang="0">
                  <a:pos x="76" y="1128"/>
                </a:cxn>
                <a:cxn ang="0">
                  <a:pos x="134" y="1105"/>
                </a:cxn>
                <a:cxn ang="0">
                  <a:pos x="134" y="984"/>
                </a:cxn>
                <a:cxn ang="0">
                  <a:pos x="110" y="966"/>
                </a:cxn>
                <a:cxn ang="0">
                  <a:pos x="136" y="833"/>
                </a:cxn>
                <a:cxn ang="0">
                  <a:pos x="223" y="690"/>
                </a:cxn>
                <a:cxn ang="0">
                  <a:pos x="353" y="628"/>
                </a:cxn>
                <a:cxn ang="0">
                  <a:pos x="525" y="632"/>
                </a:cxn>
                <a:cxn ang="0">
                  <a:pos x="532" y="708"/>
                </a:cxn>
                <a:cxn ang="0">
                  <a:pos x="742" y="1352"/>
                </a:cxn>
                <a:cxn ang="0">
                  <a:pos x="757" y="1555"/>
                </a:cxn>
                <a:cxn ang="0">
                  <a:pos x="802" y="1738"/>
                </a:cxn>
                <a:cxn ang="0">
                  <a:pos x="87" y="1569"/>
                </a:cxn>
                <a:cxn ang="0">
                  <a:pos x="91" y="1610"/>
                </a:cxn>
                <a:cxn ang="0">
                  <a:pos x="591" y="1824"/>
                </a:cxn>
                <a:cxn ang="0">
                  <a:pos x="589" y="1863"/>
                </a:cxn>
                <a:cxn ang="0">
                  <a:pos x="804" y="1797"/>
                </a:cxn>
                <a:cxn ang="0">
                  <a:pos x="1896" y="2085"/>
                </a:cxn>
                <a:cxn ang="0">
                  <a:pos x="1930" y="2062"/>
                </a:cxn>
                <a:cxn ang="0">
                  <a:pos x="1909" y="2028"/>
                </a:cxn>
              </a:cxnLst>
              <a:rect l="0" t="0" r="r" b="b"/>
              <a:pathLst>
                <a:path w="1930" h="2085">
                  <a:moveTo>
                    <a:pt x="1909" y="2028"/>
                  </a:moveTo>
                  <a:lnTo>
                    <a:pt x="1304" y="1870"/>
                  </a:lnTo>
                  <a:lnTo>
                    <a:pt x="1368" y="1863"/>
                  </a:lnTo>
                  <a:lnTo>
                    <a:pt x="1368" y="1863"/>
                  </a:lnTo>
                  <a:lnTo>
                    <a:pt x="1379" y="1861"/>
                  </a:lnTo>
                  <a:lnTo>
                    <a:pt x="1387" y="1854"/>
                  </a:lnTo>
                  <a:lnTo>
                    <a:pt x="1391" y="1845"/>
                  </a:lnTo>
                  <a:lnTo>
                    <a:pt x="1394" y="1834"/>
                  </a:lnTo>
                  <a:lnTo>
                    <a:pt x="1389" y="1822"/>
                  </a:lnTo>
                  <a:lnTo>
                    <a:pt x="1383" y="1813"/>
                  </a:lnTo>
                  <a:lnTo>
                    <a:pt x="1374" y="1808"/>
                  </a:lnTo>
                  <a:lnTo>
                    <a:pt x="1364" y="1806"/>
                  </a:lnTo>
                  <a:lnTo>
                    <a:pt x="1174" y="1822"/>
                  </a:lnTo>
                  <a:lnTo>
                    <a:pt x="1196" y="1726"/>
                  </a:lnTo>
                  <a:lnTo>
                    <a:pt x="1202" y="1635"/>
                  </a:lnTo>
                  <a:lnTo>
                    <a:pt x="1196" y="1553"/>
                  </a:lnTo>
                  <a:lnTo>
                    <a:pt x="1181" y="1475"/>
                  </a:lnTo>
                  <a:lnTo>
                    <a:pt x="1128" y="1482"/>
                  </a:lnTo>
                  <a:lnTo>
                    <a:pt x="1145" y="1555"/>
                  </a:lnTo>
                  <a:lnTo>
                    <a:pt x="1149" y="1637"/>
                  </a:lnTo>
                  <a:lnTo>
                    <a:pt x="1140" y="1726"/>
                  </a:lnTo>
                  <a:lnTo>
                    <a:pt x="1117" y="1820"/>
                  </a:lnTo>
                  <a:lnTo>
                    <a:pt x="885" y="1760"/>
                  </a:lnTo>
                  <a:lnTo>
                    <a:pt x="874" y="1735"/>
                  </a:lnTo>
                  <a:lnTo>
                    <a:pt x="847" y="1671"/>
                  </a:lnTo>
                  <a:lnTo>
                    <a:pt x="825" y="1607"/>
                  </a:lnTo>
                  <a:lnTo>
                    <a:pt x="811" y="1548"/>
                  </a:lnTo>
                  <a:lnTo>
                    <a:pt x="802" y="1489"/>
                  </a:lnTo>
                  <a:lnTo>
                    <a:pt x="798" y="1434"/>
                  </a:lnTo>
                  <a:lnTo>
                    <a:pt x="796" y="1384"/>
                  </a:lnTo>
                  <a:lnTo>
                    <a:pt x="800" y="1338"/>
                  </a:lnTo>
                  <a:lnTo>
                    <a:pt x="804" y="1297"/>
                  </a:lnTo>
                  <a:lnTo>
                    <a:pt x="998" y="1247"/>
                  </a:lnTo>
                  <a:lnTo>
                    <a:pt x="1013" y="1263"/>
                  </a:lnTo>
                  <a:lnTo>
                    <a:pt x="1028" y="1283"/>
                  </a:lnTo>
                  <a:lnTo>
                    <a:pt x="1042" y="1306"/>
                  </a:lnTo>
                  <a:lnTo>
                    <a:pt x="1059" y="1329"/>
                  </a:lnTo>
                  <a:lnTo>
                    <a:pt x="1074" y="1356"/>
                  </a:lnTo>
                  <a:lnTo>
                    <a:pt x="1091" y="1386"/>
                  </a:lnTo>
                  <a:lnTo>
                    <a:pt x="1106" y="1418"/>
                  </a:lnTo>
                  <a:lnTo>
                    <a:pt x="1119" y="1452"/>
                  </a:lnTo>
                  <a:lnTo>
                    <a:pt x="1166" y="1429"/>
                  </a:lnTo>
                  <a:lnTo>
                    <a:pt x="1153" y="1400"/>
                  </a:lnTo>
                  <a:lnTo>
                    <a:pt x="1140" y="1370"/>
                  </a:lnTo>
                  <a:lnTo>
                    <a:pt x="1128" y="1343"/>
                  </a:lnTo>
                  <a:lnTo>
                    <a:pt x="1113" y="1317"/>
                  </a:lnTo>
                  <a:lnTo>
                    <a:pt x="1098" y="1292"/>
                  </a:lnTo>
                  <a:lnTo>
                    <a:pt x="1083" y="1272"/>
                  </a:lnTo>
                  <a:lnTo>
                    <a:pt x="1070" y="1251"/>
                  </a:lnTo>
                  <a:lnTo>
                    <a:pt x="1055" y="1233"/>
                  </a:lnTo>
                  <a:lnTo>
                    <a:pt x="1117" y="1219"/>
                  </a:lnTo>
                  <a:lnTo>
                    <a:pt x="983" y="600"/>
                  </a:lnTo>
                  <a:lnTo>
                    <a:pt x="1013" y="605"/>
                  </a:lnTo>
                  <a:lnTo>
                    <a:pt x="1047" y="607"/>
                  </a:lnTo>
                  <a:lnTo>
                    <a:pt x="1085" y="605"/>
                  </a:lnTo>
                  <a:lnTo>
                    <a:pt x="1123" y="600"/>
                  </a:lnTo>
                  <a:lnTo>
                    <a:pt x="1164" y="591"/>
                  </a:lnTo>
                  <a:lnTo>
                    <a:pt x="1204" y="578"/>
                  </a:lnTo>
                  <a:lnTo>
                    <a:pt x="1240" y="555"/>
                  </a:lnTo>
                  <a:lnTo>
                    <a:pt x="1274" y="525"/>
                  </a:lnTo>
                  <a:lnTo>
                    <a:pt x="1300" y="495"/>
                  </a:lnTo>
                  <a:lnTo>
                    <a:pt x="1319" y="459"/>
                  </a:lnTo>
                  <a:lnTo>
                    <a:pt x="1334" y="420"/>
                  </a:lnTo>
                  <a:lnTo>
                    <a:pt x="1345" y="374"/>
                  </a:lnTo>
                  <a:lnTo>
                    <a:pt x="1351" y="326"/>
                  </a:lnTo>
                  <a:lnTo>
                    <a:pt x="1351" y="272"/>
                  </a:lnTo>
                  <a:lnTo>
                    <a:pt x="1347" y="215"/>
                  </a:lnTo>
                  <a:lnTo>
                    <a:pt x="1338" y="153"/>
                  </a:lnTo>
                  <a:lnTo>
                    <a:pt x="1338" y="153"/>
                  </a:lnTo>
                  <a:lnTo>
                    <a:pt x="1338" y="153"/>
                  </a:lnTo>
                  <a:lnTo>
                    <a:pt x="1338" y="153"/>
                  </a:lnTo>
                  <a:lnTo>
                    <a:pt x="1338" y="153"/>
                  </a:lnTo>
                  <a:lnTo>
                    <a:pt x="1360" y="128"/>
                  </a:lnTo>
                  <a:lnTo>
                    <a:pt x="1368" y="96"/>
                  </a:lnTo>
                  <a:lnTo>
                    <a:pt x="1366" y="64"/>
                  </a:lnTo>
                  <a:lnTo>
                    <a:pt x="1351" y="34"/>
                  </a:lnTo>
                  <a:lnTo>
                    <a:pt x="1340" y="20"/>
                  </a:lnTo>
                  <a:lnTo>
                    <a:pt x="1328" y="11"/>
                  </a:lnTo>
                  <a:lnTo>
                    <a:pt x="1313" y="5"/>
                  </a:lnTo>
                  <a:lnTo>
                    <a:pt x="1298" y="0"/>
                  </a:lnTo>
                  <a:lnTo>
                    <a:pt x="1283" y="0"/>
                  </a:lnTo>
                  <a:lnTo>
                    <a:pt x="1268" y="2"/>
                  </a:lnTo>
                  <a:lnTo>
                    <a:pt x="1253" y="9"/>
                  </a:lnTo>
                  <a:lnTo>
                    <a:pt x="1240" y="18"/>
                  </a:lnTo>
                  <a:lnTo>
                    <a:pt x="1219" y="43"/>
                  </a:lnTo>
                  <a:lnTo>
                    <a:pt x="1211" y="75"/>
                  </a:lnTo>
                  <a:lnTo>
                    <a:pt x="1213" y="107"/>
                  </a:lnTo>
                  <a:lnTo>
                    <a:pt x="1225" y="137"/>
                  </a:lnTo>
                  <a:lnTo>
                    <a:pt x="1238" y="151"/>
                  </a:lnTo>
                  <a:lnTo>
                    <a:pt x="1253" y="160"/>
                  </a:lnTo>
                  <a:lnTo>
                    <a:pt x="1270" y="167"/>
                  </a:lnTo>
                  <a:lnTo>
                    <a:pt x="1285" y="171"/>
                  </a:lnTo>
                  <a:lnTo>
                    <a:pt x="1294" y="224"/>
                  </a:lnTo>
                  <a:lnTo>
                    <a:pt x="1296" y="274"/>
                  </a:lnTo>
                  <a:lnTo>
                    <a:pt x="1296" y="317"/>
                  </a:lnTo>
                  <a:lnTo>
                    <a:pt x="1294" y="358"/>
                  </a:lnTo>
                  <a:lnTo>
                    <a:pt x="1285" y="397"/>
                  </a:lnTo>
                  <a:lnTo>
                    <a:pt x="1274" y="429"/>
                  </a:lnTo>
                  <a:lnTo>
                    <a:pt x="1257" y="459"/>
                  </a:lnTo>
                  <a:lnTo>
                    <a:pt x="1238" y="484"/>
                  </a:lnTo>
                  <a:lnTo>
                    <a:pt x="1204" y="511"/>
                  </a:lnTo>
                  <a:lnTo>
                    <a:pt x="1166" y="532"/>
                  </a:lnTo>
                  <a:lnTo>
                    <a:pt x="1125" y="543"/>
                  </a:lnTo>
                  <a:lnTo>
                    <a:pt x="1085" y="548"/>
                  </a:lnTo>
                  <a:lnTo>
                    <a:pt x="1047" y="548"/>
                  </a:lnTo>
                  <a:lnTo>
                    <a:pt x="1013" y="546"/>
                  </a:lnTo>
                  <a:lnTo>
                    <a:pt x="983" y="541"/>
                  </a:lnTo>
                  <a:lnTo>
                    <a:pt x="962" y="537"/>
                  </a:lnTo>
                  <a:lnTo>
                    <a:pt x="942" y="500"/>
                  </a:lnTo>
                  <a:lnTo>
                    <a:pt x="917" y="470"/>
                  </a:lnTo>
                  <a:lnTo>
                    <a:pt x="887" y="443"/>
                  </a:lnTo>
                  <a:lnTo>
                    <a:pt x="855" y="422"/>
                  </a:lnTo>
                  <a:lnTo>
                    <a:pt x="819" y="409"/>
                  </a:lnTo>
                  <a:lnTo>
                    <a:pt x="781" y="402"/>
                  </a:lnTo>
                  <a:lnTo>
                    <a:pt x="742" y="400"/>
                  </a:lnTo>
                  <a:lnTo>
                    <a:pt x="702" y="406"/>
                  </a:lnTo>
                  <a:lnTo>
                    <a:pt x="672" y="418"/>
                  </a:lnTo>
                  <a:lnTo>
                    <a:pt x="645" y="432"/>
                  </a:lnTo>
                  <a:lnTo>
                    <a:pt x="621" y="450"/>
                  </a:lnTo>
                  <a:lnTo>
                    <a:pt x="598" y="470"/>
                  </a:lnTo>
                  <a:lnTo>
                    <a:pt x="576" y="493"/>
                  </a:lnTo>
                  <a:lnTo>
                    <a:pt x="559" y="518"/>
                  </a:lnTo>
                  <a:lnTo>
                    <a:pt x="547" y="546"/>
                  </a:lnTo>
                  <a:lnTo>
                    <a:pt x="536" y="575"/>
                  </a:lnTo>
                  <a:lnTo>
                    <a:pt x="508" y="571"/>
                  </a:lnTo>
                  <a:lnTo>
                    <a:pt x="483" y="569"/>
                  </a:lnTo>
                  <a:lnTo>
                    <a:pt x="457" y="566"/>
                  </a:lnTo>
                  <a:lnTo>
                    <a:pt x="432" y="564"/>
                  </a:lnTo>
                  <a:lnTo>
                    <a:pt x="406" y="564"/>
                  </a:lnTo>
                  <a:lnTo>
                    <a:pt x="383" y="566"/>
                  </a:lnTo>
                  <a:lnTo>
                    <a:pt x="361" y="569"/>
                  </a:lnTo>
                  <a:lnTo>
                    <a:pt x="338" y="573"/>
                  </a:lnTo>
                  <a:lnTo>
                    <a:pt x="317" y="578"/>
                  </a:lnTo>
                  <a:lnTo>
                    <a:pt x="296" y="585"/>
                  </a:lnTo>
                  <a:lnTo>
                    <a:pt x="276" y="591"/>
                  </a:lnTo>
                  <a:lnTo>
                    <a:pt x="257" y="600"/>
                  </a:lnTo>
                  <a:lnTo>
                    <a:pt x="238" y="610"/>
                  </a:lnTo>
                  <a:lnTo>
                    <a:pt x="221" y="621"/>
                  </a:lnTo>
                  <a:lnTo>
                    <a:pt x="204" y="632"/>
                  </a:lnTo>
                  <a:lnTo>
                    <a:pt x="187" y="646"/>
                  </a:lnTo>
                  <a:lnTo>
                    <a:pt x="153" y="683"/>
                  </a:lnTo>
                  <a:lnTo>
                    <a:pt x="125" y="724"/>
                  </a:lnTo>
                  <a:lnTo>
                    <a:pt x="102" y="767"/>
                  </a:lnTo>
                  <a:lnTo>
                    <a:pt x="85" y="811"/>
                  </a:lnTo>
                  <a:lnTo>
                    <a:pt x="74" y="854"/>
                  </a:lnTo>
                  <a:lnTo>
                    <a:pt x="66" y="893"/>
                  </a:lnTo>
                  <a:lnTo>
                    <a:pt x="59" y="929"/>
                  </a:lnTo>
                  <a:lnTo>
                    <a:pt x="57" y="961"/>
                  </a:lnTo>
                  <a:lnTo>
                    <a:pt x="49" y="966"/>
                  </a:lnTo>
                  <a:lnTo>
                    <a:pt x="38" y="970"/>
                  </a:lnTo>
                  <a:lnTo>
                    <a:pt x="30" y="975"/>
                  </a:lnTo>
                  <a:lnTo>
                    <a:pt x="23" y="982"/>
                  </a:lnTo>
                  <a:lnTo>
                    <a:pt x="6" y="1009"/>
                  </a:lnTo>
                  <a:lnTo>
                    <a:pt x="0" y="1041"/>
                  </a:lnTo>
                  <a:lnTo>
                    <a:pt x="4" y="1073"/>
                  </a:lnTo>
                  <a:lnTo>
                    <a:pt x="21" y="1103"/>
                  </a:lnTo>
                  <a:lnTo>
                    <a:pt x="34" y="1114"/>
                  </a:lnTo>
                  <a:lnTo>
                    <a:pt x="47" y="1121"/>
                  </a:lnTo>
                  <a:lnTo>
                    <a:pt x="61" y="1128"/>
                  </a:lnTo>
                  <a:lnTo>
                    <a:pt x="76" y="1128"/>
                  </a:lnTo>
                  <a:lnTo>
                    <a:pt x="91" y="1128"/>
                  </a:lnTo>
                  <a:lnTo>
                    <a:pt x="106" y="1123"/>
                  </a:lnTo>
                  <a:lnTo>
                    <a:pt x="121" y="1117"/>
                  </a:lnTo>
                  <a:lnTo>
                    <a:pt x="134" y="1105"/>
                  </a:lnTo>
                  <a:lnTo>
                    <a:pt x="151" y="1075"/>
                  </a:lnTo>
                  <a:lnTo>
                    <a:pt x="157" y="1043"/>
                  </a:lnTo>
                  <a:lnTo>
                    <a:pt x="151" y="1012"/>
                  </a:lnTo>
                  <a:lnTo>
                    <a:pt x="134" y="984"/>
                  </a:lnTo>
                  <a:lnTo>
                    <a:pt x="130" y="980"/>
                  </a:lnTo>
                  <a:lnTo>
                    <a:pt x="123" y="975"/>
                  </a:lnTo>
                  <a:lnTo>
                    <a:pt x="117" y="970"/>
                  </a:lnTo>
                  <a:lnTo>
                    <a:pt x="110" y="966"/>
                  </a:lnTo>
                  <a:lnTo>
                    <a:pt x="113" y="938"/>
                  </a:lnTo>
                  <a:lnTo>
                    <a:pt x="117" y="906"/>
                  </a:lnTo>
                  <a:lnTo>
                    <a:pt x="125" y="870"/>
                  </a:lnTo>
                  <a:lnTo>
                    <a:pt x="136" y="833"/>
                  </a:lnTo>
                  <a:lnTo>
                    <a:pt x="151" y="795"/>
                  </a:lnTo>
                  <a:lnTo>
                    <a:pt x="170" y="758"/>
                  </a:lnTo>
                  <a:lnTo>
                    <a:pt x="193" y="722"/>
                  </a:lnTo>
                  <a:lnTo>
                    <a:pt x="223" y="690"/>
                  </a:lnTo>
                  <a:lnTo>
                    <a:pt x="251" y="667"/>
                  </a:lnTo>
                  <a:lnTo>
                    <a:pt x="283" y="651"/>
                  </a:lnTo>
                  <a:lnTo>
                    <a:pt x="315" y="637"/>
                  </a:lnTo>
                  <a:lnTo>
                    <a:pt x="353" y="628"/>
                  </a:lnTo>
                  <a:lnTo>
                    <a:pt x="391" y="623"/>
                  </a:lnTo>
                  <a:lnTo>
                    <a:pt x="434" y="621"/>
                  </a:lnTo>
                  <a:lnTo>
                    <a:pt x="479" y="626"/>
                  </a:lnTo>
                  <a:lnTo>
                    <a:pt x="525" y="632"/>
                  </a:lnTo>
                  <a:lnTo>
                    <a:pt x="525" y="651"/>
                  </a:lnTo>
                  <a:lnTo>
                    <a:pt x="525" y="669"/>
                  </a:lnTo>
                  <a:lnTo>
                    <a:pt x="527" y="690"/>
                  </a:lnTo>
                  <a:lnTo>
                    <a:pt x="532" y="708"/>
                  </a:lnTo>
                  <a:lnTo>
                    <a:pt x="530" y="708"/>
                  </a:lnTo>
                  <a:lnTo>
                    <a:pt x="664" y="1333"/>
                  </a:lnTo>
                  <a:lnTo>
                    <a:pt x="747" y="1311"/>
                  </a:lnTo>
                  <a:lnTo>
                    <a:pt x="742" y="1352"/>
                  </a:lnTo>
                  <a:lnTo>
                    <a:pt x="742" y="1400"/>
                  </a:lnTo>
                  <a:lnTo>
                    <a:pt x="742" y="1448"/>
                  </a:lnTo>
                  <a:lnTo>
                    <a:pt x="749" y="1500"/>
                  </a:lnTo>
                  <a:lnTo>
                    <a:pt x="757" y="1555"/>
                  </a:lnTo>
                  <a:lnTo>
                    <a:pt x="770" y="1612"/>
                  </a:lnTo>
                  <a:lnTo>
                    <a:pt x="789" y="1671"/>
                  </a:lnTo>
                  <a:lnTo>
                    <a:pt x="813" y="1733"/>
                  </a:lnTo>
                  <a:lnTo>
                    <a:pt x="802" y="1738"/>
                  </a:lnTo>
                  <a:lnTo>
                    <a:pt x="115" y="1557"/>
                  </a:lnTo>
                  <a:lnTo>
                    <a:pt x="104" y="1557"/>
                  </a:lnTo>
                  <a:lnTo>
                    <a:pt x="93" y="1562"/>
                  </a:lnTo>
                  <a:lnTo>
                    <a:pt x="87" y="1569"/>
                  </a:lnTo>
                  <a:lnTo>
                    <a:pt x="83" y="1580"/>
                  </a:lnTo>
                  <a:lnTo>
                    <a:pt x="83" y="1591"/>
                  </a:lnTo>
                  <a:lnTo>
                    <a:pt x="85" y="1601"/>
                  </a:lnTo>
                  <a:lnTo>
                    <a:pt x="91" y="1610"/>
                  </a:lnTo>
                  <a:lnTo>
                    <a:pt x="102" y="1614"/>
                  </a:lnTo>
                  <a:lnTo>
                    <a:pt x="713" y="1774"/>
                  </a:lnTo>
                  <a:lnTo>
                    <a:pt x="600" y="1818"/>
                  </a:lnTo>
                  <a:lnTo>
                    <a:pt x="591" y="1824"/>
                  </a:lnTo>
                  <a:lnTo>
                    <a:pt x="585" y="1834"/>
                  </a:lnTo>
                  <a:lnTo>
                    <a:pt x="581" y="1843"/>
                  </a:lnTo>
                  <a:lnTo>
                    <a:pt x="583" y="1854"/>
                  </a:lnTo>
                  <a:lnTo>
                    <a:pt x="589" y="1863"/>
                  </a:lnTo>
                  <a:lnTo>
                    <a:pt x="598" y="1870"/>
                  </a:lnTo>
                  <a:lnTo>
                    <a:pt x="608" y="1875"/>
                  </a:lnTo>
                  <a:lnTo>
                    <a:pt x="619" y="1872"/>
                  </a:lnTo>
                  <a:lnTo>
                    <a:pt x="804" y="1797"/>
                  </a:lnTo>
                  <a:lnTo>
                    <a:pt x="1098" y="1875"/>
                  </a:lnTo>
                  <a:lnTo>
                    <a:pt x="1094" y="1886"/>
                  </a:lnTo>
                  <a:lnTo>
                    <a:pt x="1132" y="1884"/>
                  </a:lnTo>
                  <a:lnTo>
                    <a:pt x="1896" y="2085"/>
                  </a:lnTo>
                  <a:lnTo>
                    <a:pt x="1906" y="2085"/>
                  </a:lnTo>
                  <a:lnTo>
                    <a:pt x="1917" y="2080"/>
                  </a:lnTo>
                  <a:lnTo>
                    <a:pt x="1926" y="2073"/>
                  </a:lnTo>
                  <a:lnTo>
                    <a:pt x="1930" y="2062"/>
                  </a:lnTo>
                  <a:lnTo>
                    <a:pt x="1930" y="2050"/>
                  </a:lnTo>
                  <a:lnTo>
                    <a:pt x="1926" y="2041"/>
                  </a:lnTo>
                  <a:lnTo>
                    <a:pt x="1919" y="2032"/>
                  </a:lnTo>
                  <a:lnTo>
                    <a:pt x="1909" y="20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3428" y="2656"/>
              <a:ext cx="62" cy="53"/>
            </a:xfrm>
            <a:custGeom>
              <a:avLst/>
              <a:gdLst/>
              <a:ahLst/>
              <a:cxnLst>
                <a:cxn ang="0">
                  <a:pos x="9" y="53"/>
                </a:cxn>
                <a:cxn ang="0">
                  <a:pos x="62" y="46"/>
                </a:cxn>
                <a:cxn ang="0">
                  <a:pos x="58" y="35"/>
                </a:cxn>
                <a:cxn ang="0">
                  <a:pos x="55" y="23"/>
                </a:cxn>
                <a:cxn ang="0">
                  <a:pos x="51" y="12"/>
                </a:cxn>
                <a:cxn ang="0">
                  <a:pos x="47" y="0"/>
                </a:cxn>
                <a:cxn ang="0">
                  <a:pos x="0" y="23"/>
                </a:cxn>
                <a:cxn ang="0">
                  <a:pos x="2" y="32"/>
                </a:cxn>
                <a:cxn ang="0">
                  <a:pos x="4" y="39"/>
                </a:cxn>
                <a:cxn ang="0">
                  <a:pos x="6" y="46"/>
                </a:cxn>
                <a:cxn ang="0">
                  <a:pos x="9" y="53"/>
                </a:cxn>
              </a:cxnLst>
              <a:rect l="0" t="0" r="r" b="b"/>
              <a:pathLst>
                <a:path w="62" h="53">
                  <a:moveTo>
                    <a:pt x="9" y="53"/>
                  </a:moveTo>
                  <a:lnTo>
                    <a:pt x="62" y="46"/>
                  </a:lnTo>
                  <a:lnTo>
                    <a:pt x="58" y="35"/>
                  </a:lnTo>
                  <a:lnTo>
                    <a:pt x="55" y="23"/>
                  </a:lnTo>
                  <a:lnTo>
                    <a:pt x="51" y="12"/>
                  </a:lnTo>
                  <a:lnTo>
                    <a:pt x="47" y="0"/>
                  </a:lnTo>
                  <a:lnTo>
                    <a:pt x="0" y="23"/>
                  </a:lnTo>
                  <a:lnTo>
                    <a:pt x="2" y="32"/>
                  </a:lnTo>
                  <a:lnTo>
                    <a:pt x="4" y="39"/>
                  </a:lnTo>
                  <a:lnTo>
                    <a:pt x="6" y="46"/>
                  </a:lnTo>
                  <a:lnTo>
                    <a:pt x="9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070" y="1031"/>
              <a:ext cx="1901" cy="1484"/>
            </a:xfrm>
            <a:custGeom>
              <a:avLst/>
              <a:gdLst/>
              <a:ahLst/>
              <a:cxnLst>
                <a:cxn ang="0">
                  <a:pos x="56" y="1477"/>
                </a:cxn>
                <a:cxn ang="0">
                  <a:pos x="1886" y="70"/>
                </a:cxn>
                <a:cxn ang="0">
                  <a:pos x="1886" y="70"/>
                </a:cxn>
                <a:cxn ang="0">
                  <a:pos x="1896" y="59"/>
                </a:cxn>
                <a:cxn ang="0">
                  <a:pos x="1901" y="45"/>
                </a:cxn>
                <a:cxn ang="0">
                  <a:pos x="1901" y="29"/>
                </a:cxn>
                <a:cxn ang="0">
                  <a:pos x="1894" y="16"/>
                </a:cxn>
                <a:cxn ang="0">
                  <a:pos x="1884" y="6"/>
                </a:cxn>
                <a:cxn ang="0">
                  <a:pos x="1871" y="0"/>
                </a:cxn>
                <a:cxn ang="0">
                  <a:pos x="1856" y="2"/>
                </a:cxn>
                <a:cxn ang="0">
                  <a:pos x="1843" y="6"/>
                </a:cxn>
                <a:cxn ang="0">
                  <a:pos x="1843" y="6"/>
                </a:cxn>
                <a:cxn ang="0">
                  <a:pos x="13" y="1418"/>
                </a:cxn>
                <a:cxn ang="0">
                  <a:pos x="13" y="1418"/>
                </a:cxn>
                <a:cxn ang="0">
                  <a:pos x="5" y="1429"/>
                </a:cxn>
                <a:cxn ang="0">
                  <a:pos x="0" y="1440"/>
                </a:cxn>
                <a:cxn ang="0">
                  <a:pos x="0" y="1454"/>
                </a:cxn>
                <a:cxn ang="0">
                  <a:pos x="5" y="1468"/>
                </a:cxn>
                <a:cxn ang="0">
                  <a:pos x="15" y="1479"/>
                </a:cxn>
                <a:cxn ang="0">
                  <a:pos x="28" y="1484"/>
                </a:cxn>
                <a:cxn ang="0">
                  <a:pos x="43" y="1484"/>
                </a:cxn>
                <a:cxn ang="0">
                  <a:pos x="56" y="1477"/>
                </a:cxn>
                <a:cxn ang="0">
                  <a:pos x="56" y="1477"/>
                </a:cxn>
              </a:cxnLst>
              <a:rect l="0" t="0" r="r" b="b"/>
              <a:pathLst>
                <a:path w="1901" h="1484">
                  <a:moveTo>
                    <a:pt x="56" y="1477"/>
                  </a:moveTo>
                  <a:lnTo>
                    <a:pt x="1886" y="70"/>
                  </a:lnTo>
                  <a:lnTo>
                    <a:pt x="1886" y="70"/>
                  </a:lnTo>
                  <a:lnTo>
                    <a:pt x="1896" y="59"/>
                  </a:lnTo>
                  <a:lnTo>
                    <a:pt x="1901" y="45"/>
                  </a:lnTo>
                  <a:lnTo>
                    <a:pt x="1901" y="29"/>
                  </a:lnTo>
                  <a:lnTo>
                    <a:pt x="1894" y="16"/>
                  </a:lnTo>
                  <a:lnTo>
                    <a:pt x="1884" y="6"/>
                  </a:lnTo>
                  <a:lnTo>
                    <a:pt x="1871" y="0"/>
                  </a:lnTo>
                  <a:lnTo>
                    <a:pt x="1856" y="2"/>
                  </a:lnTo>
                  <a:lnTo>
                    <a:pt x="1843" y="6"/>
                  </a:lnTo>
                  <a:lnTo>
                    <a:pt x="1843" y="6"/>
                  </a:lnTo>
                  <a:lnTo>
                    <a:pt x="13" y="1418"/>
                  </a:lnTo>
                  <a:lnTo>
                    <a:pt x="13" y="1418"/>
                  </a:lnTo>
                  <a:lnTo>
                    <a:pt x="5" y="1429"/>
                  </a:lnTo>
                  <a:lnTo>
                    <a:pt x="0" y="1440"/>
                  </a:lnTo>
                  <a:lnTo>
                    <a:pt x="0" y="1454"/>
                  </a:lnTo>
                  <a:lnTo>
                    <a:pt x="5" y="1468"/>
                  </a:lnTo>
                  <a:lnTo>
                    <a:pt x="15" y="1479"/>
                  </a:lnTo>
                  <a:lnTo>
                    <a:pt x="28" y="1484"/>
                  </a:lnTo>
                  <a:lnTo>
                    <a:pt x="43" y="1484"/>
                  </a:lnTo>
                  <a:lnTo>
                    <a:pt x="56" y="1477"/>
                  </a:lnTo>
                  <a:lnTo>
                    <a:pt x="56" y="1477"/>
                  </a:lnTo>
                  <a:close/>
                </a:path>
              </a:pathLst>
            </a:custGeom>
            <a:solidFill>
              <a:srgbClr val="BF5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Object</a:t>
            </a:r>
            <a:r>
              <a:rPr lang="de-AT" dirty="0" smtClean="0"/>
              <a:t> and </a:t>
            </a:r>
            <a:r>
              <a:rPr lang="de-AT" dirty="0" err="1" smtClean="0"/>
              <a:t>Purpose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Facilitate the international movement of personnel and the operations of enterprises engaged in international trade</a:t>
            </a:r>
          </a:p>
          <a:p>
            <a:pPr lvl="1"/>
            <a:r>
              <a:rPr lang="en-GB" dirty="0" smtClean="0"/>
              <a:t>Avoids an excessive administrative burden for employees (e.g. tax returns) and employers </a:t>
            </a:r>
            <a:br>
              <a:rPr lang="en-GB" dirty="0" smtClean="0"/>
            </a:br>
            <a:r>
              <a:rPr lang="en-GB" dirty="0" smtClean="0"/>
              <a:t>(e.g. withholding tax obligations)</a:t>
            </a:r>
          </a:p>
          <a:p>
            <a:pPr lvl="1"/>
            <a:r>
              <a:rPr lang="en-GB" dirty="0" smtClean="0"/>
              <a:t>Administrative burdens are supposed to be excessive if neither the employee (183 days) nor the employer (residence, PE) has a sufficient level of presence</a:t>
            </a:r>
          </a:p>
        </p:txBody>
      </p:sp>
    </p:spTree>
    <p:extLst>
      <p:ext uri="{BB962C8B-B14F-4D97-AF65-F5344CB8AC3E}">
        <p14:creationId xmlns:p14="http://schemas.microsoft.com/office/powerpoint/2010/main" val="20807670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Object</a:t>
            </a:r>
            <a:r>
              <a:rPr lang="de-DE" dirty="0" smtClean="0"/>
              <a:t> and </a:t>
            </a:r>
            <a:r>
              <a:rPr lang="de-DE" dirty="0" err="1" smtClean="0"/>
              <a:t>Purpose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39258"/>
            <a:ext cx="7740594" cy="432604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Art. 15(2)(b) and (c): </a:t>
            </a:r>
            <a:r>
              <a:rPr lang="en-US" dirty="0"/>
              <a:t>compensation </a:t>
            </a:r>
            <a:r>
              <a:rPr lang="en-US" dirty="0" smtClean="0"/>
              <a:t>to the </a:t>
            </a:r>
            <a:r>
              <a:rPr lang="en-US" dirty="0"/>
              <a:t>source state for its reduced tax revenue?</a:t>
            </a:r>
            <a:endParaRPr lang="en-GB" dirty="0"/>
          </a:p>
          <a:p>
            <a:pPr lvl="1"/>
            <a:r>
              <a:rPr lang="en-US" dirty="0" smtClean="0"/>
              <a:t>Under the place-of-work principle, it is irrelevant where the remuneration is deductible </a:t>
            </a:r>
          </a:p>
          <a:p>
            <a:pPr lvl="1"/>
            <a:r>
              <a:rPr lang="en-US" dirty="0" smtClean="0"/>
              <a:t>Weight of the administrative burden does not depend on the deductibility</a:t>
            </a:r>
          </a:p>
          <a:p>
            <a:pPr lvl="1"/>
            <a:r>
              <a:rPr lang="en-US" dirty="0" smtClean="0"/>
              <a:t>Residence in the source state does not necessarily imply deductibility in the source state</a:t>
            </a:r>
          </a:p>
          <a:p>
            <a:pPr lvl="1"/>
            <a:r>
              <a:rPr lang="en-US" dirty="0" smtClean="0"/>
              <a:t>Intention to link taxation to deductions is not supported from a historical perspective</a:t>
            </a:r>
          </a:p>
          <a:p>
            <a:pPr lvl="2"/>
            <a:r>
              <a:rPr lang="en-US" dirty="0" smtClean="0"/>
              <a:t>Art. 15(3): “to be the correct choice for many countries which have already introduced … taxation at the source on salaries and wages”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630261" cy="1143000"/>
          </a:xfrm>
        </p:spPr>
        <p:txBody>
          <a:bodyPr/>
          <a:lstStyle/>
          <a:p>
            <a:r>
              <a:rPr lang="de-DE" dirty="0" err="1" smtClean="0"/>
              <a:t>Meaning</a:t>
            </a:r>
            <a:r>
              <a:rPr lang="de-DE" dirty="0" smtClean="0"/>
              <a:t> of „Not a Resident“</a:t>
            </a:r>
            <a:endParaRPr lang="de-AT" dirty="0"/>
          </a:p>
        </p:txBody>
      </p:sp>
      <p:grpSp>
        <p:nvGrpSpPr>
          <p:cNvPr id="53" name="Gruppieren 52"/>
          <p:cNvGrpSpPr/>
          <p:nvPr/>
        </p:nvGrpSpPr>
        <p:grpSpPr>
          <a:xfrm>
            <a:off x="1108127" y="1737097"/>
            <a:ext cx="6136752" cy="4679950"/>
            <a:chOff x="1000590" y="1737097"/>
            <a:chExt cx="6136752" cy="4679950"/>
          </a:xfrm>
        </p:grpSpPr>
        <p:sp>
          <p:nvSpPr>
            <p:cNvPr id="54" name="Textfeld 53"/>
            <p:cNvSpPr txBox="1"/>
            <p:nvPr/>
          </p:nvSpPr>
          <p:spPr>
            <a:xfrm>
              <a:off x="3923928" y="1844824"/>
              <a:ext cx="42351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AT" sz="2800" b="1" dirty="0" smtClean="0">
                  <a:latin typeface="Arial" pitchFamily="34" charset="0"/>
                  <a:cs typeface="Arial" pitchFamily="34" charset="0"/>
                </a:rPr>
                <a:t>X</a:t>
              </a:r>
              <a:endParaRPr lang="de-AT" sz="2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4564211" y="1844824"/>
              <a:ext cx="42351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AT" sz="2800" b="1" dirty="0" smtClean="0">
                  <a:latin typeface="Arial" pitchFamily="34" charset="0"/>
                  <a:cs typeface="Arial" pitchFamily="34" charset="0"/>
                </a:rPr>
                <a:t>Y</a:t>
              </a:r>
              <a:endParaRPr lang="de-AT" sz="2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6" name="Gerade Verbindung 55"/>
            <p:cNvCxnSpPr/>
            <p:nvPr/>
          </p:nvCxnSpPr>
          <p:spPr>
            <a:xfrm rot="5400000">
              <a:off x="2124488" y="4077072"/>
              <a:ext cx="467995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Grafik 56" descr="transparen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24303" y="1844824"/>
              <a:ext cx="792088" cy="473097"/>
            </a:xfrm>
            <a:prstGeom prst="rect">
              <a:avLst/>
            </a:prstGeom>
          </p:spPr>
        </p:pic>
        <p:pic>
          <p:nvPicPr>
            <p:cNvPr id="58" name="Grafik 57" descr="personengesellschaft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16191" y="4672186"/>
              <a:ext cx="1984713" cy="1058302"/>
            </a:xfrm>
            <a:prstGeom prst="rect">
              <a:avLst/>
            </a:prstGeom>
          </p:spPr>
        </p:pic>
        <p:grpSp>
          <p:nvGrpSpPr>
            <p:cNvPr id="59" name="Gruppieren 60"/>
            <p:cNvGrpSpPr/>
            <p:nvPr/>
          </p:nvGrpSpPr>
          <p:grpSpPr>
            <a:xfrm>
              <a:off x="6380104" y="2708920"/>
              <a:ext cx="757238" cy="1442739"/>
              <a:chOff x="2525711" y="3012652"/>
              <a:chExt cx="766365" cy="1460129"/>
            </a:xfrm>
          </p:grpSpPr>
          <p:sp>
            <p:nvSpPr>
              <p:cNvPr id="60" name="Ellipse 59"/>
              <p:cNvSpPr/>
              <p:nvPr/>
            </p:nvSpPr>
            <p:spPr>
              <a:xfrm>
                <a:off x="2682873" y="3012652"/>
                <a:ext cx="461963" cy="34808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2768601" y="3096418"/>
                <a:ext cx="292894" cy="17859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2" name="Freihandform 61"/>
              <p:cNvSpPr/>
              <p:nvPr/>
            </p:nvSpPr>
            <p:spPr>
              <a:xfrm>
                <a:off x="2525711" y="3339703"/>
                <a:ext cx="766365" cy="1133078"/>
              </a:xfrm>
              <a:custGeom>
                <a:avLst/>
                <a:gdLst>
                  <a:gd name="connsiteX0" fmla="*/ 521494 w 754856"/>
                  <a:gd name="connsiteY0" fmla="*/ 0 h 1107281"/>
                  <a:gd name="connsiteX1" fmla="*/ 385763 w 754856"/>
                  <a:gd name="connsiteY1" fmla="*/ 264318 h 1107281"/>
                  <a:gd name="connsiteX2" fmla="*/ 266700 w 754856"/>
                  <a:gd name="connsiteY2" fmla="*/ 4762 h 1107281"/>
                  <a:gd name="connsiteX3" fmla="*/ 16669 w 754856"/>
                  <a:gd name="connsiteY3" fmla="*/ 492918 h 1107281"/>
                  <a:gd name="connsiteX4" fmla="*/ 176213 w 754856"/>
                  <a:gd name="connsiteY4" fmla="*/ 492918 h 1107281"/>
                  <a:gd name="connsiteX5" fmla="*/ 0 w 754856"/>
                  <a:gd name="connsiteY5" fmla="*/ 1107281 h 1107281"/>
                  <a:gd name="connsiteX6" fmla="*/ 247650 w 754856"/>
                  <a:gd name="connsiteY6" fmla="*/ 1107281 h 1107281"/>
                  <a:gd name="connsiteX7" fmla="*/ 383381 w 754856"/>
                  <a:gd name="connsiteY7" fmla="*/ 666750 h 1107281"/>
                  <a:gd name="connsiteX8" fmla="*/ 495300 w 754856"/>
                  <a:gd name="connsiteY8" fmla="*/ 1104900 h 1107281"/>
                  <a:gd name="connsiteX9" fmla="*/ 747713 w 754856"/>
                  <a:gd name="connsiteY9" fmla="*/ 1100137 h 1107281"/>
                  <a:gd name="connsiteX10" fmla="*/ 602456 w 754856"/>
                  <a:gd name="connsiteY10" fmla="*/ 492918 h 1107281"/>
                  <a:gd name="connsiteX11" fmla="*/ 754856 w 754856"/>
                  <a:gd name="connsiteY11" fmla="*/ 492918 h 1107281"/>
                  <a:gd name="connsiteX12" fmla="*/ 521494 w 754856"/>
                  <a:gd name="connsiteY12" fmla="*/ 0 h 1107281"/>
                  <a:gd name="connsiteX0" fmla="*/ 521494 w 754856"/>
                  <a:gd name="connsiteY0" fmla="*/ 0 h 1107281"/>
                  <a:gd name="connsiteX1" fmla="*/ 385763 w 754856"/>
                  <a:gd name="connsiteY1" fmla="*/ 264318 h 1107281"/>
                  <a:gd name="connsiteX2" fmla="*/ 266700 w 754856"/>
                  <a:gd name="connsiteY2" fmla="*/ 4762 h 1107281"/>
                  <a:gd name="connsiteX3" fmla="*/ 16669 w 754856"/>
                  <a:gd name="connsiteY3" fmla="*/ 492918 h 1107281"/>
                  <a:gd name="connsiteX4" fmla="*/ 176213 w 754856"/>
                  <a:gd name="connsiteY4" fmla="*/ 492918 h 1107281"/>
                  <a:gd name="connsiteX5" fmla="*/ 0 w 754856"/>
                  <a:gd name="connsiteY5" fmla="*/ 1107281 h 1107281"/>
                  <a:gd name="connsiteX6" fmla="*/ 247650 w 754856"/>
                  <a:gd name="connsiteY6" fmla="*/ 1107281 h 1107281"/>
                  <a:gd name="connsiteX7" fmla="*/ 383381 w 754856"/>
                  <a:gd name="connsiteY7" fmla="*/ 666750 h 1107281"/>
                  <a:gd name="connsiteX8" fmla="*/ 495300 w 754856"/>
                  <a:gd name="connsiteY8" fmla="*/ 1104900 h 1107281"/>
                  <a:gd name="connsiteX9" fmla="*/ 747713 w 754856"/>
                  <a:gd name="connsiteY9" fmla="*/ 1100137 h 1107281"/>
                  <a:gd name="connsiteX10" fmla="*/ 602456 w 754856"/>
                  <a:gd name="connsiteY10" fmla="*/ 492918 h 1107281"/>
                  <a:gd name="connsiteX11" fmla="*/ 754856 w 754856"/>
                  <a:gd name="connsiteY11" fmla="*/ 492918 h 1107281"/>
                  <a:gd name="connsiteX12" fmla="*/ 671513 w 754856"/>
                  <a:gd name="connsiteY12" fmla="*/ 109537 h 1107281"/>
                  <a:gd name="connsiteX13" fmla="*/ 521494 w 754856"/>
                  <a:gd name="connsiteY13" fmla="*/ 0 h 1107281"/>
                  <a:gd name="connsiteX0" fmla="*/ 521494 w 754856"/>
                  <a:gd name="connsiteY0" fmla="*/ 0 h 1107281"/>
                  <a:gd name="connsiteX1" fmla="*/ 385763 w 754856"/>
                  <a:gd name="connsiteY1" fmla="*/ 264318 h 1107281"/>
                  <a:gd name="connsiteX2" fmla="*/ 266700 w 754856"/>
                  <a:gd name="connsiteY2" fmla="*/ 4762 h 1107281"/>
                  <a:gd name="connsiteX3" fmla="*/ 114300 w 754856"/>
                  <a:gd name="connsiteY3" fmla="*/ 95250 h 1107281"/>
                  <a:gd name="connsiteX4" fmla="*/ 16669 w 754856"/>
                  <a:gd name="connsiteY4" fmla="*/ 492918 h 1107281"/>
                  <a:gd name="connsiteX5" fmla="*/ 176213 w 754856"/>
                  <a:gd name="connsiteY5" fmla="*/ 492918 h 1107281"/>
                  <a:gd name="connsiteX6" fmla="*/ 0 w 754856"/>
                  <a:gd name="connsiteY6" fmla="*/ 1107281 h 1107281"/>
                  <a:gd name="connsiteX7" fmla="*/ 247650 w 754856"/>
                  <a:gd name="connsiteY7" fmla="*/ 1107281 h 1107281"/>
                  <a:gd name="connsiteX8" fmla="*/ 383381 w 754856"/>
                  <a:gd name="connsiteY8" fmla="*/ 666750 h 1107281"/>
                  <a:gd name="connsiteX9" fmla="*/ 495300 w 754856"/>
                  <a:gd name="connsiteY9" fmla="*/ 1104900 h 1107281"/>
                  <a:gd name="connsiteX10" fmla="*/ 747713 w 754856"/>
                  <a:gd name="connsiteY10" fmla="*/ 1100137 h 1107281"/>
                  <a:gd name="connsiteX11" fmla="*/ 602456 w 754856"/>
                  <a:gd name="connsiteY11" fmla="*/ 492918 h 1107281"/>
                  <a:gd name="connsiteX12" fmla="*/ 754856 w 754856"/>
                  <a:gd name="connsiteY12" fmla="*/ 492918 h 1107281"/>
                  <a:gd name="connsiteX13" fmla="*/ 671513 w 754856"/>
                  <a:gd name="connsiteY13" fmla="*/ 109537 h 1107281"/>
                  <a:gd name="connsiteX14" fmla="*/ 521494 w 754856"/>
                  <a:gd name="connsiteY14" fmla="*/ 0 h 1107281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77031 w 766365"/>
                  <a:gd name="connsiteY8" fmla="*/ 113069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66365" h="1133078">
                    <a:moveTo>
                      <a:pt x="521494" y="25797"/>
                    </a:moveTo>
                    <a:lnTo>
                      <a:pt x="385763" y="290115"/>
                    </a:lnTo>
                    <a:lnTo>
                      <a:pt x="266700" y="30559"/>
                    </a:lnTo>
                    <a:cubicBezTo>
                      <a:pt x="221456" y="2381"/>
                      <a:pt x="155972" y="39688"/>
                      <a:pt x="114300" y="121047"/>
                    </a:cubicBezTo>
                    <a:cubicBezTo>
                      <a:pt x="65484" y="202406"/>
                      <a:pt x="6350" y="452437"/>
                      <a:pt x="16669" y="518715"/>
                    </a:cubicBezTo>
                    <a:lnTo>
                      <a:pt x="176213" y="518715"/>
                    </a:lnTo>
                    <a:lnTo>
                      <a:pt x="0" y="1133078"/>
                    </a:lnTo>
                    <a:lnTo>
                      <a:pt x="247650" y="1133078"/>
                    </a:lnTo>
                    <a:lnTo>
                      <a:pt x="377031" y="1130697"/>
                    </a:lnTo>
                    <a:lnTo>
                      <a:pt x="495300" y="1130697"/>
                    </a:lnTo>
                    <a:lnTo>
                      <a:pt x="747713" y="1125934"/>
                    </a:lnTo>
                    <a:lnTo>
                      <a:pt x="602456" y="518715"/>
                    </a:lnTo>
                    <a:lnTo>
                      <a:pt x="754856" y="518715"/>
                    </a:lnTo>
                    <a:cubicBezTo>
                      <a:pt x="766365" y="454818"/>
                      <a:pt x="712789" y="215106"/>
                      <a:pt x="671513" y="135334"/>
                    </a:cubicBezTo>
                    <a:cubicBezTo>
                      <a:pt x="635000" y="48418"/>
                      <a:pt x="569119" y="0"/>
                      <a:pt x="521494" y="25797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cxnSp>
          <p:nvCxnSpPr>
            <p:cNvPr id="63" name="Gerade Verbindung mit Pfeil 62"/>
            <p:cNvCxnSpPr/>
            <p:nvPr/>
          </p:nvCxnSpPr>
          <p:spPr>
            <a:xfrm flipV="1">
              <a:off x="4104423" y="3645024"/>
              <a:ext cx="2232248" cy="93610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uppieren 48"/>
            <p:cNvGrpSpPr/>
            <p:nvPr/>
          </p:nvGrpSpPr>
          <p:grpSpPr>
            <a:xfrm>
              <a:off x="1000590" y="2391147"/>
              <a:ext cx="2251869" cy="1782640"/>
              <a:chOff x="1006773" y="2555999"/>
              <a:chExt cx="2251869" cy="1782640"/>
            </a:xfrm>
          </p:grpSpPr>
          <p:grpSp>
            <p:nvGrpSpPr>
              <p:cNvPr id="65" name="Gruppieren 9"/>
              <p:cNvGrpSpPr/>
              <p:nvPr/>
            </p:nvGrpSpPr>
            <p:grpSpPr>
              <a:xfrm>
                <a:off x="1403648" y="2555999"/>
                <a:ext cx="1854994" cy="1778794"/>
                <a:chOff x="859631" y="1221581"/>
                <a:chExt cx="1854994" cy="1778794"/>
              </a:xfrm>
            </p:grpSpPr>
            <p:sp>
              <p:nvSpPr>
                <p:cNvPr id="74" name="Freihandform 73"/>
                <p:cNvSpPr/>
                <p:nvPr/>
              </p:nvSpPr>
              <p:spPr>
                <a:xfrm>
                  <a:off x="859631" y="1221581"/>
                  <a:ext cx="1854994" cy="1778794"/>
                </a:xfrm>
                <a:custGeom>
                  <a:avLst/>
                  <a:gdLst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238250 h 1778794"/>
                    <a:gd name="connsiteX6" fmla="*/ 762000 w 1854994"/>
                    <a:gd name="connsiteY6" fmla="*/ 1238250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238250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4381 w 1854994"/>
                    <a:gd name="connsiteY6" fmla="*/ 1166812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173956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181100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171575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178719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171576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4381 w 1854994"/>
                    <a:gd name="connsiteY6" fmla="*/ 1173957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6762 w 1854994"/>
                    <a:gd name="connsiteY6" fmla="*/ 1178719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6332 w 1854994"/>
                    <a:gd name="connsiteY5" fmla="*/ 1178718 h 1778794"/>
                    <a:gd name="connsiteX6" fmla="*/ 766762 w 1854994"/>
                    <a:gd name="connsiteY6" fmla="*/ 1178719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854994" h="1778794">
                      <a:moveTo>
                        <a:pt x="940594" y="0"/>
                      </a:moveTo>
                      <a:lnTo>
                        <a:pt x="1854994" y="971550"/>
                      </a:lnTo>
                      <a:lnTo>
                        <a:pt x="1583532" y="969169"/>
                      </a:lnTo>
                      <a:lnTo>
                        <a:pt x="1583532" y="1778794"/>
                      </a:lnTo>
                      <a:lnTo>
                        <a:pt x="1121569" y="1778794"/>
                      </a:lnTo>
                      <a:cubicBezTo>
                        <a:pt x="1123157" y="1578769"/>
                        <a:pt x="1124744" y="1378743"/>
                        <a:pt x="1126332" y="1178718"/>
                      </a:cubicBezTo>
                      <a:lnTo>
                        <a:pt x="766762" y="1178719"/>
                      </a:lnTo>
                      <a:cubicBezTo>
                        <a:pt x="765968" y="1358900"/>
                        <a:pt x="760413" y="1598613"/>
                        <a:pt x="759619" y="1778794"/>
                      </a:cubicBezTo>
                      <a:lnTo>
                        <a:pt x="290513" y="1778794"/>
                      </a:lnTo>
                      <a:cubicBezTo>
                        <a:pt x="291307" y="1509713"/>
                        <a:pt x="292100" y="1240631"/>
                        <a:pt x="292894" y="971550"/>
                      </a:cubicBezTo>
                      <a:lnTo>
                        <a:pt x="0" y="971550"/>
                      </a:lnTo>
                      <a:lnTo>
                        <a:pt x="940594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5" name="Rechteck 74"/>
                <p:cNvSpPr/>
                <p:nvPr/>
              </p:nvSpPr>
              <p:spPr>
                <a:xfrm>
                  <a:off x="1259632" y="1403871"/>
                  <a:ext cx="216024" cy="43204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6" name="Ellipse 75"/>
                <p:cNvSpPr/>
                <p:nvPr/>
              </p:nvSpPr>
              <p:spPr>
                <a:xfrm>
                  <a:off x="1665489" y="2661919"/>
                  <a:ext cx="72008" cy="72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7" name="Rechteck 76"/>
                <p:cNvSpPr/>
                <p:nvPr/>
              </p:nvSpPr>
              <p:spPr>
                <a:xfrm>
                  <a:off x="1403648" y="1835919"/>
                  <a:ext cx="291504" cy="39915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8" name="Rechteck 77"/>
                <p:cNvSpPr/>
                <p:nvPr/>
              </p:nvSpPr>
              <p:spPr>
                <a:xfrm>
                  <a:off x="1895176" y="1835919"/>
                  <a:ext cx="286273" cy="3967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cxnSp>
              <p:nvCxnSpPr>
                <p:cNvPr id="79" name="Gerade Verbindung 78"/>
                <p:cNvCxnSpPr>
                  <a:stCxn id="77" idx="0"/>
                  <a:endCxn id="77" idx="2"/>
                </p:cNvCxnSpPr>
                <p:nvPr/>
              </p:nvCxnSpPr>
              <p:spPr>
                <a:xfrm rot="16200000" flipH="1">
                  <a:off x="1349821" y="2035497"/>
                  <a:ext cx="39915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Gerade Verbindung 79"/>
                <p:cNvCxnSpPr>
                  <a:stCxn id="77" idx="3"/>
                  <a:endCxn id="77" idx="1"/>
                </p:cNvCxnSpPr>
                <p:nvPr/>
              </p:nvCxnSpPr>
              <p:spPr>
                <a:xfrm flipH="1">
                  <a:off x="1403648" y="2035498"/>
                  <a:ext cx="29150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Gerade Verbindung 80"/>
                <p:cNvCxnSpPr>
                  <a:stCxn id="78" idx="1"/>
                  <a:endCxn id="78" idx="3"/>
                </p:cNvCxnSpPr>
                <p:nvPr/>
              </p:nvCxnSpPr>
              <p:spPr>
                <a:xfrm rot="10800000" flipH="1">
                  <a:off x="1895175" y="2034307"/>
                  <a:ext cx="286273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>
                  <a:stCxn id="78" idx="0"/>
                  <a:endCxn id="78" idx="2"/>
                </p:cNvCxnSpPr>
                <p:nvPr/>
              </p:nvCxnSpPr>
              <p:spPr>
                <a:xfrm rot="16200000" flipH="1">
                  <a:off x="1839925" y="2034307"/>
                  <a:ext cx="39677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uppieren 26"/>
              <p:cNvGrpSpPr/>
              <p:nvPr/>
            </p:nvGrpSpPr>
            <p:grpSpPr>
              <a:xfrm>
                <a:off x="1006768" y="3950821"/>
                <a:ext cx="203199" cy="387150"/>
                <a:chOff x="3694111" y="2853902"/>
                <a:chExt cx="766365" cy="1460129"/>
              </a:xfrm>
            </p:grpSpPr>
            <p:sp>
              <p:nvSpPr>
                <p:cNvPr id="71" name="Ellipse 70"/>
                <p:cNvSpPr/>
                <p:nvPr/>
              </p:nvSpPr>
              <p:spPr>
                <a:xfrm>
                  <a:off x="3851273" y="2853902"/>
                  <a:ext cx="461963" cy="34808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2" name="Ellipse 71"/>
                <p:cNvSpPr/>
                <p:nvPr/>
              </p:nvSpPr>
              <p:spPr>
                <a:xfrm>
                  <a:off x="3937001" y="2937668"/>
                  <a:ext cx="292894" cy="1785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3" name="Freihandform 72"/>
                <p:cNvSpPr/>
                <p:nvPr/>
              </p:nvSpPr>
              <p:spPr>
                <a:xfrm>
                  <a:off x="3694111" y="3180953"/>
                  <a:ext cx="766365" cy="1133078"/>
                </a:xfrm>
                <a:custGeom>
                  <a:avLst/>
                  <a:gdLst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521494 w 754856"/>
                    <a:gd name="connsiteY12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671513 w 754856"/>
                    <a:gd name="connsiteY12" fmla="*/ 109537 h 1107281"/>
                    <a:gd name="connsiteX13" fmla="*/ 521494 w 754856"/>
                    <a:gd name="connsiteY13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14300 w 754856"/>
                    <a:gd name="connsiteY3" fmla="*/ 95250 h 1107281"/>
                    <a:gd name="connsiteX4" fmla="*/ 16669 w 754856"/>
                    <a:gd name="connsiteY4" fmla="*/ 492918 h 1107281"/>
                    <a:gd name="connsiteX5" fmla="*/ 176213 w 754856"/>
                    <a:gd name="connsiteY5" fmla="*/ 492918 h 1107281"/>
                    <a:gd name="connsiteX6" fmla="*/ 0 w 754856"/>
                    <a:gd name="connsiteY6" fmla="*/ 1107281 h 1107281"/>
                    <a:gd name="connsiteX7" fmla="*/ 247650 w 754856"/>
                    <a:gd name="connsiteY7" fmla="*/ 1107281 h 1107281"/>
                    <a:gd name="connsiteX8" fmla="*/ 383381 w 754856"/>
                    <a:gd name="connsiteY8" fmla="*/ 666750 h 1107281"/>
                    <a:gd name="connsiteX9" fmla="*/ 495300 w 754856"/>
                    <a:gd name="connsiteY9" fmla="*/ 1104900 h 1107281"/>
                    <a:gd name="connsiteX10" fmla="*/ 747713 w 754856"/>
                    <a:gd name="connsiteY10" fmla="*/ 1100137 h 1107281"/>
                    <a:gd name="connsiteX11" fmla="*/ 602456 w 754856"/>
                    <a:gd name="connsiteY11" fmla="*/ 492918 h 1107281"/>
                    <a:gd name="connsiteX12" fmla="*/ 754856 w 754856"/>
                    <a:gd name="connsiteY12" fmla="*/ 492918 h 1107281"/>
                    <a:gd name="connsiteX13" fmla="*/ 671513 w 754856"/>
                    <a:gd name="connsiteY13" fmla="*/ 109537 h 1107281"/>
                    <a:gd name="connsiteX14" fmla="*/ 521494 w 754856"/>
                    <a:gd name="connsiteY14" fmla="*/ 0 h 1107281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66365" h="1133078">
                      <a:moveTo>
                        <a:pt x="521494" y="25797"/>
                      </a:moveTo>
                      <a:lnTo>
                        <a:pt x="385763" y="290115"/>
                      </a:lnTo>
                      <a:lnTo>
                        <a:pt x="266700" y="30559"/>
                      </a:lnTo>
                      <a:cubicBezTo>
                        <a:pt x="221456" y="2381"/>
                        <a:pt x="155972" y="39688"/>
                        <a:pt x="114300" y="121047"/>
                      </a:cubicBezTo>
                      <a:cubicBezTo>
                        <a:pt x="65484" y="202406"/>
                        <a:pt x="6350" y="452437"/>
                        <a:pt x="16669" y="518715"/>
                      </a:cubicBezTo>
                      <a:lnTo>
                        <a:pt x="176213" y="518715"/>
                      </a:lnTo>
                      <a:lnTo>
                        <a:pt x="0" y="1133078"/>
                      </a:lnTo>
                      <a:lnTo>
                        <a:pt x="247650" y="1133078"/>
                      </a:lnTo>
                      <a:lnTo>
                        <a:pt x="383381" y="692547"/>
                      </a:lnTo>
                      <a:lnTo>
                        <a:pt x="495300" y="1130697"/>
                      </a:lnTo>
                      <a:lnTo>
                        <a:pt x="747713" y="1125934"/>
                      </a:lnTo>
                      <a:lnTo>
                        <a:pt x="602456" y="518715"/>
                      </a:lnTo>
                      <a:lnTo>
                        <a:pt x="754856" y="518715"/>
                      </a:lnTo>
                      <a:cubicBezTo>
                        <a:pt x="766365" y="454818"/>
                        <a:pt x="712789" y="215106"/>
                        <a:pt x="671513" y="135334"/>
                      </a:cubicBezTo>
                      <a:cubicBezTo>
                        <a:pt x="635000" y="48418"/>
                        <a:pt x="569119" y="0"/>
                        <a:pt x="521494" y="25797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  <p:grpSp>
            <p:nvGrpSpPr>
              <p:cNvPr id="67" name="Gruppieren 66"/>
              <p:cNvGrpSpPr/>
              <p:nvPr/>
            </p:nvGrpSpPr>
            <p:grpSpPr>
              <a:xfrm>
                <a:off x="1244580" y="3697377"/>
                <a:ext cx="336576" cy="641268"/>
                <a:chOff x="3694111" y="2853902"/>
                <a:chExt cx="766365" cy="1460129"/>
              </a:xfrm>
            </p:grpSpPr>
            <p:sp>
              <p:nvSpPr>
                <p:cNvPr id="68" name="Ellipse 67"/>
                <p:cNvSpPr/>
                <p:nvPr/>
              </p:nvSpPr>
              <p:spPr>
                <a:xfrm>
                  <a:off x="3851273" y="2853902"/>
                  <a:ext cx="461963" cy="34808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69" name="Ellipse 68"/>
                <p:cNvSpPr/>
                <p:nvPr/>
              </p:nvSpPr>
              <p:spPr>
                <a:xfrm>
                  <a:off x="3937001" y="2937668"/>
                  <a:ext cx="292894" cy="1785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70" name="Freihandform 69"/>
                <p:cNvSpPr/>
                <p:nvPr/>
              </p:nvSpPr>
              <p:spPr>
                <a:xfrm>
                  <a:off x="3694111" y="3180953"/>
                  <a:ext cx="766365" cy="1133078"/>
                </a:xfrm>
                <a:custGeom>
                  <a:avLst/>
                  <a:gdLst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521494 w 754856"/>
                    <a:gd name="connsiteY12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671513 w 754856"/>
                    <a:gd name="connsiteY12" fmla="*/ 109537 h 1107281"/>
                    <a:gd name="connsiteX13" fmla="*/ 521494 w 754856"/>
                    <a:gd name="connsiteY13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14300 w 754856"/>
                    <a:gd name="connsiteY3" fmla="*/ 95250 h 1107281"/>
                    <a:gd name="connsiteX4" fmla="*/ 16669 w 754856"/>
                    <a:gd name="connsiteY4" fmla="*/ 492918 h 1107281"/>
                    <a:gd name="connsiteX5" fmla="*/ 176213 w 754856"/>
                    <a:gd name="connsiteY5" fmla="*/ 492918 h 1107281"/>
                    <a:gd name="connsiteX6" fmla="*/ 0 w 754856"/>
                    <a:gd name="connsiteY6" fmla="*/ 1107281 h 1107281"/>
                    <a:gd name="connsiteX7" fmla="*/ 247650 w 754856"/>
                    <a:gd name="connsiteY7" fmla="*/ 1107281 h 1107281"/>
                    <a:gd name="connsiteX8" fmla="*/ 383381 w 754856"/>
                    <a:gd name="connsiteY8" fmla="*/ 666750 h 1107281"/>
                    <a:gd name="connsiteX9" fmla="*/ 495300 w 754856"/>
                    <a:gd name="connsiteY9" fmla="*/ 1104900 h 1107281"/>
                    <a:gd name="connsiteX10" fmla="*/ 747713 w 754856"/>
                    <a:gd name="connsiteY10" fmla="*/ 1100137 h 1107281"/>
                    <a:gd name="connsiteX11" fmla="*/ 602456 w 754856"/>
                    <a:gd name="connsiteY11" fmla="*/ 492918 h 1107281"/>
                    <a:gd name="connsiteX12" fmla="*/ 754856 w 754856"/>
                    <a:gd name="connsiteY12" fmla="*/ 492918 h 1107281"/>
                    <a:gd name="connsiteX13" fmla="*/ 671513 w 754856"/>
                    <a:gd name="connsiteY13" fmla="*/ 109537 h 1107281"/>
                    <a:gd name="connsiteX14" fmla="*/ 521494 w 754856"/>
                    <a:gd name="connsiteY14" fmla="*/ 0 h 1107281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66365" h="1133078">
                      <a:moveTo>
                        <a:pt x="521494" y="25797"/>
                      </a:moveTo>
                      <a:lnTo>
                        <a:pt x="385763" y="290115"/>
                      </a:lnTo>
                      <a:lnTo>
                        <a:pt x="266700" y="30559"/>
                      </a:lnTo>
                      <a:cubicBezTo>
                        <a:pt x="221456" y="2381"/>
                        <a:pt x="155972" y="39688"/>
                        <a:pt x="114300" y="121047"/>
                      </a:cubicBezTo>
                      <a:cubicBezTo>
                        <a:pt x="65484" y="202406"/>
                        <a:pt x="6350" y="452437"/>
                        <a:pt x="16669" y="518715"/>
                      </a:cubicBezTo>
                      <a:lnTo>
                        <a:pt x="176213" y="518715"/>
                      </a:lnTo>
                      <a:lnTo>
                        <a:pt x="0" y="1133078"/>
                      </a:lnTo>
                      <a:lnTo>
                        <a:pt x="247650" y="1133078"/>
                      </a:lnTo>
                      <a:lnTo>
                        <a:pt x="383381" y="692547"/>
                      </a:lnTo>
                      <a:lnTo>
                        <a:pt x="495300" y="1130697"/>
                      </a:lnTo>
                      <a:lnTo>
                        <a:pt x="747713" y="1125934"/>
                      </a:lnTo>
                      <a:lnTo>
                        <a:pt x="602456" y="518715"/>
                      </a:lnTo>
                      <a:lnTo>
                        <a:pt x="754856" y="518715"/>
                      </a:lnTo>
                      <a:cubicBezTo>
                        <a:pt x="766365" y="454818"/>
                        <a:pt x="712789" y="215106"/>
                        <a:pt x="671513" y="135334"/>
                      </a:cubicBezTo>
                      <a:cubicBezTo>
                        <a:pt x="635000" y="48418"/>
                        <a:pt x="569119" y="0"/>
                        <a:pt x="521494" y="25797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</p:grpSp>
        <p:pic>
          <p:nvPicPr>
            <p:cNvPr id="83" name="Grafik 82" descr="intransparent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21460" y="1844824"/>
              <a:ext cx="783163" cy="467766"/>
            </a:xfrm>
            <a:prstGeom prst="rect">
              <a:avLst/>
            </a:prstGeom>
          </p:spPr>
        </p:pic>
        <p:grpSp>
          <p:nvGrpSpPr>
            <p:cNvPr id="84" name="Gruppieren 71"/>
            <p:cNvGrpSpPr/>
            <p:nvPr/>
          </p:nvGrpSpPr>
          <p:grpSpPr>
            <a:xfrm>
              <a:off x="5944193" y="4581128"/>
              <a:ext cx="536494" cy="1022163"/>
              <a:chOff x="2594767" y="2745952"/>
              <a:chExt cx="766365" cy="1460129"/>
            </a:xfrm>
          </p:grpSpPr>
          <p:sp>
            <p:nvSpPr>
              <p:cNvPr id="85" name="Ellipse 84"/>
              <p:cNvSpPr/>
              <p:nvPr/>
            </p:nvSpPr>
            <p:spPr>
              <a:xfrm flipV="1">
                <a:off x="2959784" y="3106969"/>
                <a:ext cx="45303" cy="71353"/>
              </a:xfrm>
              <a:prstGeom prst="ellipse">
                <a:avLst/>
              </a:prstGeom>
              <a:solidFill>
                <a:schemeClr val="tx1"/>
              </a:solidFill>
              <a:ln w="0">
                <a:solidFill>
                  <a:srgbClr val="14141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86" name="Ellipse 85"/>
              <p:cNvSpPr/>
              <p:nvPr/>
            </p:nvSpPr>
            <p:spPr>
              <a:xfrm flipV="1">
                <a:off x="2945628" y="3157089"/>
                <a:ext cx="71353" cy="285412"/>
              </a:xfrm>
              <a:prstGeom prst="ellipse">
                <a:avLst/>
              </a:prstGeom>
              <a:solidFill>
                <a:schemeClr val="tx1"/>
              </a:solidFill>
              <a:ln w="0">
                <a:solidFill>
                  <a:srgbClr val="14141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grpSp>
            <p:nvGrpSpPr>
              <p:cNvPr id="87" name="Gruppieren 35"/>
              <p:cNvGrpSpPr/>
              <p:nvPr/>
            </p:nvGrpSpPr>
            <p:grpSpPr>
              <a:xfrm>
                <a:off x="2594767" y="2745952"/>
                <a:ext cx="766365" cy="1460129"/>
                <a:chOff x="3694111" y="2853902"/>
                <a:chExt cx="766365" cy="1460129"/>
              </a:xfrm>
            </p:grpSpPr>
            <p:sp>
              <p:nvSpPr>
                <p:cNvPr id="88" name="Ellipse 87"/>
                <p:cNvSpPr/>
                <p:nvPr/>
              </p:nvSpPr>
              <p:spPr>
                <a:xfrm>
                  <a:off x="3851273" y="2853902"/>
                  <a:ext cx="461963" cy="34808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89" name="Ellipse 88"/>
                <p:cNvSpPr/>
                <p:nvPr/>
              </p:nvSpPr>
              <p:spPr>
                <a:xfrm>
                  <a:off x="3937001" y="2937668"/>
                  <a:ext cx="292894" cy="1785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90" name="Freihandform 89"/>
                <p:cNvSpPr/>
                <p:nvPr/>
              </p:nvSpPr>
              <p:spPr>
                <a:xfrm>
                  <a:off x="3694111" y="3180953"/>
                  <a:ext cx="766365" cy="1133078"/>
                </a:xfrm>
                <a:custGeom>
                  <a:avLst/>
                  <a:gdLst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521494 w 754856"/>
                    <a:gd name="connsiteY12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671513 w 754856"/>
                    <a:gd name="connsiteY12" fmla="*/ 109537 h 1107281"/>
                    <a:gd name="connsiteX13" fmla="*/ 521494 w 754856"/>
                    <a:gd name="connsiteY13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14300 w 754856"/>
                    <a:gd name="connsiteY3" fmla="*/ 95250 h 1107281"/>
                    <a:gd name="connsiteX4" fmla="*/ 16669 w 754856"/>
                    <a:gd name="connsiteY4" fmla="*/ 492918 h 1107281"/>
                    <a:gd name="connsiteX5" fmla="*/ 176213 w 754856"/>
                    <a:gd name="connsiteY5" fmla="*/ 492918 h 1107281"/>
                    <a:gd name="connsiteX6" fmla="*/ 0 w 754856"/>
                    <a:gd name="connsiteY6" fmla="*/ 1107281 h 1107281"/>
                    <a:gd name="connsiteX7" fmla="*/ 247650 w 754856"/>
                    <a:gd name="connsiteY7" fmla="*/ 1107281 h 1107281"/>
                    <a:gd name="connsiteX8" fmla="*/ 383381 w 754856"/>
                    <a:gd name="connsiteY8" fmla="*/ 666750 h 1107281"/>
                    <a:gd name="connsiteX9" fmla="*/ 495300 w 754856"/>
                    <a:gd name="connsiteY9" fmla="*/ 1104900 h 1107281"/>
                    <a:gd name="connsiteX10" fmla="*/ 747713 w 754856"/>
                    <a:gd name="connsiteY10" fmla="*/ 1100137 h 1107281"/>
                    <a:gd name="connsiteX11" fmla="*/ 602456 w 754856"/>
                    <a:gd name="connsiteY11" fmla="*/ 492918 h 1107281"/>
                    <a:gd name="connsiteX12" fmla="*/ 754856 w 754856"/>
                    <a:gd name="connsiteY12" fmla="*/ 492918 h 1107281"/>
                    <a:gd name="connsiteX13" fmla="*/ 671513 w 754856"/>
                    <a:gd name="connsiteY13" fmla="*/ 109537 h 1107281"/>
                    <a:gd name="connsiteX14" fmla="*/ 521494 w 754856"/>
                    <a:gd name="connsiteY14" fmla="*/ 0 h 1107281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66365" h="1133078">
                      <a:moveTo>
                        <a:pt x="521494" y="25797"/>
                      </a:moveTo>
                      <a:lnTo>
                        <a:pt x="385763" y="290115"/>
                      </a:lnTo>
                      <a:lnTo>
                        <a:pt x="266700" y="30559"/>
                      </a:lnTo>
                      <a:cubicBezTo>
                        <a:pt x="221456" y="2381"/>
                        <a:pt x="155972" y="39688"/>
                        <a:pt x="114300" y="121047"/>
                      </a:cubicBezTo>
                      <a:cubicBezTo>
                        <a:pt x="65484" y="202406"/>
                        <a:pt x="6350" y="452437"/>
                        <a:pt x="16669" y="518715"/>
                      </a:cubicBezTo>
                      <a:lnTo>
                        <a:pt x="176213" y="518715"/>
                      </a:lnTo>
                      <a:lnTo>
                        <a:pt x="0" y="1133078"/>
                      </a:lnTo>
                      <a:lnTo>
                        <a:pt x="247650" y="1133078"/>
                      </a:lnTo>
                      <a:lnTo>
                        <a:pt x="383381" y="692547"/>
                      </a:lnTo>
                      <a:lnTo>
                        <a:pt x="495300" y="1130697"/>
                      </a:lnTo>
                      <a:lnTo>
                        <a:pt x="747713" y="1125934"/>
                      </a:lnTo>
                      <a:lnTo>
                        <a:pt x="602456" y="518715"/>
                      </a:lnTo>
                      <a:lnTo>
                        <a:pt x="754856" y="518715"/>
                      </a:lnTo>
                      <a:cubicBezTo>
                        <a:pt x="766365" y="454818"/>
                        <a:pt x="712789" y="215106"/>
                        <a:pt x="671513" y="135334"/>
                      </a:cubicBezTo>
                      <a:cubicBezTo>
                        <a:pt x="635000" y="48418"/>
                        <a:pt x="569119" y="0"/>
                        <a:pt x="521494" y="25797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</p:grpSp>
        <p:grpSp>
          <p:nvGrpSpPr>
            <p:cNvPr id="91" name="Gruppieren 71"/>
            <p:cNvGrpSpPr/>
            <p:nvPr/>
          </p:nvGrpSpPr>
          <p:grpSpPr>
            <a:xfrm>
              <a:off x="4968519" y="4581128"/>
              <a:ext cx="536494" cy="1022163"/>
              <a:chOff x="2594767" y="2745952"/>
              <a:chExt cx="766365" cy="1460129"/>
            </a:xfrm>
          </p:grpSpPr>
          <p:sp>
            <p:nvSpPr>
              <p:cNvPr id="92" name="Ellipse 91"/>
              <p:cNvSpPr/>
              <p:nvPr/>
            </p:nvSpPr>
            <p:spPr>
              <a:xfrm flipV="1">
                <a:off x="2959784" y="3106969"/>
                <a:ext cx="45303" cy="71353"/>
              </a:xfrm>
              <a:prstGeom prst="ellipse">
                <a:avLst/>
              </a:prstGeom>
              <a:solidFill>
                <a:schemeClr val="tx1"/>
              </a:solidFill>
              <a:ln w="0">
                <a:solidFill>
                  <a:srgbClr val="14141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93" name="Ellipse 92"/>
              <p:cNvSpPr/>
              <p:nvPr/>
            </p:nvSpPr>
            <p:spPr>
              <a:xfrm flipV="1">
                <a:off x="2945628" y="3157089"/>
                <a:ext cx="71353" cy="285412"/>
              </a:xfrm>
              <a:prstGeom prst="ellipse">
                <a:avLst/>
              </a:prstGeom>
              <a:solidFill>
                <a:schemeClr val="tx1"/>
              </a:solidFill>
              <a:ln w="0">
                <a:solidFill>
                  <a:srgbClr val="14141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grpSp>
            <p:nvGrpSpPr>
              <p:cNvPr id="94" name="Gruppieren 35"/>
              <p:cNvGrpSpPr/>
              <p:nvPr/>
            </p:nvGrpSpPr>
            <p:grpSpPr>
              <a:xfrm>
                <a:off x="2594767" y="2745952"/>
                <a:ext cx="766365" cy="1460129"/>
                <a:chOff x="3694111" y="2853902"/>
                <a:chExt cx="766365" cy="1460129"/>
              </a:xfrm>
            </p:grpSpPr>
            <p:sp>
              <p:nvSpPr>
                <p:cNvPr id="95" name="Ellipse 94"/>
                <p:cNvSpPr/>
                <p:nvPr/>
              </p:nvSpPr>
              <p:spPr>
                <a:xfrm>
                  <a:off x="3851273" y="2853902"/>
                  <a:ext cx="461963" cy="34808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96" name="Ellipse 95"/>
                <p:cNvSpPr/>
                <p:nvPr/>
              </p:nvSpPr>
              <p:spPr>
                <a:xfrm>
                  <a:off x="3937001" y="2937668"/>
                  <a:ext cx="292894" cy="1785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97" name="Freihandform 96"/>
                <p:cNvSpPr/>
                <p:nvPr/>
              </p:nvSpPr>
              <p:spPr>
                <a:xfrm>
                  <a:off x="3694111" y="3180953"/>
                  <a:ext cx="766365" cy="1133078"/>
                </a:xfrm>
                <a:custGeom>
                  <a:avLst/>
                  <a:gdLst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521494 w 754856"/>
                    <a:gd name="connsiteY12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671513 w 754856"/>
                    <a:gd name="connsiteY12" fmla="*/ 109537 h 1107281"/>
                    <a:gd name="connsiteX13" fmla="*/ 521494 w 754856"/>
                    <a:gd name="connsiteY13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14300 w 754856"/>
                    <a:gd name="connsiteY3" fmla="*/ 95250 h 1107281"/>
                    <a:gd name="connsiteX4" fmla="*/ 16669 w 754856"/>
                    <a:gd name="connsiteY4" fmla="*/ 492918 h 1107281"/>
                    <a:gd name="connsiteX5" fmla="*/ 176213 w 754856"/>
                    <a:gd name="connsiteY5" fmla="*/ 492918 h 1107281"/>
                    <a:gd name="connsiteX6" fmla="*/ 0 w 754856"/>
                    <a:gd name="connsiteY6" fmla="*/ 1107281 h 1107281"/>
                    <a:gd name="connsiteX7" fmla="*/ 247650 w 754856"/>
                    <a:gd name="connsiteY7" fmla="*/ 1107281 h 1107281"/>
                    <a:gd name="connsiteX8" fmla="*/ 383381 w 754856"/>
                    <a:gd name="connsiteY8" fmla="*/ 666750 h 1107281"/>
                    <a:gd name="connsiteX9" fmla="*/ 495300 w 754856"/>
                    <a:gd name="connsiteY9" fmla="*/ 1104900 h 1107281"/>
                    <a:gd name="connsiteX10" fmla="*/ 747713 w 754856"/>
                    <a:gd name="connsiteY10" fmla="*/ 1100137 h 1107281"/>
                    <a:gd name="connsiteX11" fmla="*/ 602456 w 754856"/>
                    <a:gd name="connsiteY11" fmla="*/ 492918 h 1107281"/>
                    <a:gd name="connsiteX12" fmla="*/ 754856 w 754856"/>
                    <a:gd name="connsiteY12" fmla="*/ 492918 h 1107281"/>
                    <a:gd name="connsiteX13" fmla="*/ 671513 w 754856"/>
                    <a:gd name="connsiteY13" fmla="*/ 109537 h 1107281"/>
                    <a:gd name="connsiteX14" fmla="*/ 521494 w 754856"/>
                    <a:gd name="connsiteY14" fmla="*/ 0 h 1107281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66365" h="1133078">
                      <a:moveTo>
                        <a:pt x="521494" y="25797"/>
                      </a:moveTo>
                      <a:lnTo>
                        <a:pt x="385763" y="290115"/>
                      </a:lnTo>
                      <a:lnTo>
                        <a:pt x="266700" y="30559"/>
                      </a:lnTo>
                      <a:cubicBezTo>
                        <a:pt x="221456" y="2381"/>
                        <a:pt x="155972" y="39688"/>
                        <a:pt x="114300" y="121047"/>
                      </a:cubicBezTo>
                      <a:cubicBezTo>
                        <a:pt x="65484" y="202406"/>
                        <a:pt x="6350" y="452437"/>
                        <a:pt x="16669" y="518715"/>
                      </a:cubicBezTo>
                      <a:lnTo>
                        <a:pt x="176213" y="518715"/>
                      </a:lnTo>
                      <a:lnTo>
                        <a:pt x="0" y="1133078"/>
                      </a:lnTo>
                      <a:lnTo>
                        <a:pt x="247650" y="1133078"/>
                      </a:lnTo>
                      <a:lnTo>
                        <a:pt x="383381" y="692547"/>
                      </a:lnTo>
                      <a:lnTo>
                        <a:pt x="495300" y="1130697"/>
                      </a:lnTo>
                      <a:lnTo>
                        <a:pt x="747713" y="1125934"/>
                      </a:lnTo>
                      <a:lnTo>
                        <a:pt x="602456" y="518715"/>
                      </a:lnTo>
                      <a:lnTo>
                        <a:pt x="754856" y="518715"/>
                      </a:lnTo>
                      <a:cubicBezTo>
                        <a:pt x="766365" y="454818"/>
                        <a:pt x="712789" y="215106"/>
                        <a:pt x="671513" y="135334"/>
                      </a:cubicBezTo>
                      <a:cubicBezTo>
                        <a:pt x="635000" y="48418"/>
                        <a:pt x="569119" y="0"/>
                        <a:pt x="521494" y="25797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</p:grpSp>
        <p:cxnSp>
          <p:nvCxnSpPr>
            <p:cNvPr id="98" name="Gerade Verbindung mit Pfeil 97"/>
            <p:cNvCxnSpPr/>
            <p:nvPr/>
          </p:nvCxnSpPr>
          <p:spPr>
            <a:xfrm>
              <a:off x="5487815" y="5301208"/>
              <a:ext cx="46913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 Verbindung mit Pfeil 98"/>
            <p:cNvCxnSpPr/>
            <p:nvPr/>
          </p:nvCxnSpPr>
          <p:spPr>
            <a:xfrm>
              <a:off x="3968027" y="5301208"/>
              <a:ext cx="100811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mit Pfeil 99"/>
            <p:cNvCxnSpPr/>
            <p:nvPr/>
          </p:nvCxnSpPr>
          <p:spPr>
            <a:xfrm>
              <a:off x="3968027" y="5085184"/>
              <a:ext cx="93610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Meaning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„Not a Resident“</a:t>
            </a:r>
            <a:endParaRPr lang="de-AT" dirty="0"/>
          </a:p>
        </p:txBody>
      </p:sp>
      <p:grpSp>
        <p:nvGrpSpPr>
          <p:cNvPr id="54" name="Gruppieren 53"/>
          <p:cNvGrpSpPr/>
          <p:nvPr/>
        </p:nvGrpSpPr>
        <p:grpSpPr>
          <a:xfrm>
            <a:off x="1108127" y="1735286"/>
            <a:ext cx="6748922" cy="4679950"/>
            <a:chOff x="856574" y="1305049"/>
            <a:chExt cx="6748922" cy="4679950"/>
          </a:xfrm>
        </p:grpSpPr>
        <p:sp>
          <p:nvSpPr>
            <p:cNvPr id="4" name="Textfeld 3"/>
            <p:cNvSpPr txBox="1"/>
            <p:nvPr/>
          </p:nvSpPr>
          <p:spPr>
            <a:xfrm>
              <a:off x="3779912" y="1412776"/>
              <a:ext cx="42351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AT" sz="2800" b="1" dirty="0" smtClean="0">
                  <a:latin typeface="Arial" pitchFamily="34" charset="0"/>
                  <a:cs typeface="Arial" pitchFamily="34" charset="0"/>
                </a:rPr>
                <a:t>X</a:t>
              </a:r>
              <a:endParaRPr lang="de-AT" sz="2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4420195" y="1412776"/>
              <a:ext cx="42351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AT" sz="2800" b="1" dirty="0" smtClean="0">
                  <a:latin typeface="Arial" pitchFamily="34" charset="0"/>
                  <a:cs typeface="Arial" pitchFamily="34" charset="0"/>
                </a:rPr>
                <a:t>Y</a:t>
              </a:r>
              <a:endParaRPr lang="de-AT" sz="2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Gerade Verbindung 5"/>
            <p:cNvCxnSpPr/>
            <p:nvPr/>
          </p:nvCxnSpPr>
          <p:spPr>
            <a:xfrm rot="5400000">
              <a:off x="1980472" y="3645024"/>
              <a:ext cx="467995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pieren 60"/>
            <p:cNvGrpSpPr/>
            <p:nvPr/>
          </p:nvGrpSpPr>
          <p:grpSpPr>
            <a:xfrm>
              <a:off x="6236088" y="2276872"/>
              <a:ext cx="757238" cy="1442739"/>
              <a:chOff x="2525711" y="3012652"/>
              <a:chExt cx="766365" cy="1460129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2682873" y="3012652"/>
                <a:ext cx="461963" cy="34808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9" name="Ellipse 8"/>
              <p:cNvSpPr/>
              <p:nvPr/>
            </p:nvSpPr>
            <p:spPr>
              <a:xfrm>
                <a:off x="2768601" y="3096418"/>
                <a:ext cx="292894" cy="17859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0" name="Freihandform 9"/>
              <p:cNvSpPr/>
              <p:nvPr/>
            </p:nvSpPr>
            <p:spPr>
              <a:xfrm>
                <a:off x="2525711" y="3339703"/>
                <a:ext cx="766365" cy="1133078"/>
              </a:xfrm>
              <a:custGeom>
                <a:avLst/>
                <a:gdLst>
                  <a:gd name="connsiteX0" fmla="*/ 521494 w 754856"/>
                  <a:gd name="connsiteY0" fmla="*/ 0 h 1107281"/>
                  <a:gd name="connsiteX1" fmla="*/ 385763 w 754856"/>
                  <a:gd name="connsiteY1" fmla="*/ 264318 h 1107281"/>
                  <a:gd name="connsiteX2" fmla="*/ 266700 w 754856"/>
                  <a:gd name="connsiteY2" fmla="*/ 4762 h 1107281"/>
                  <a:gd name="connsiteX3" fmla="*/ 16669 w 754856"/>
                  <a:gd name="connsiteY3" fmla="*/ 492918 h 1107281"/>
                  <a:gd name="connsiteX4" fmla="*/ 176213 w 754856"/>
                  <a:gd name="connsiteY4" fmla="*/ 492918 h 1107281"/>
                  <a:gd name="connsiteX5" fmla="*/ 0 w 754856"/>
                  <a:gd name="connsiteY5" fmla="*/ 1107281 h 1107281"/>
                  <a:gd name="connsiteX6" fmla="*/ 247650 w 754856"/>
                  <a:gd name="connsiteY6" fmla="*/ 1107281 h 1107281"/>
                  <a:gd name="connsiteX7" fmla="*/ 383381 w 754856"/>
                  <a:gd name="connsiteY7" fmla="*/ 666750 h 1107281"/>
                  <a:gd name="connsiteX8" fmla="*/ 495300 w 754856"/>
                  <a:gd name="connsiteY8" fmla="*/ 1104900 h 1107281"/>
                  <a:gd name="connsiteX9" fmla="*/ 747713 w 754856"/>
                  <a:gd name="connsiteY9" fmla="*/ 1100137 h 1107281"/>
                  <a:gd name="connsiteX10" fmla="*/ 602456 w 754856"/>
                  <a:gd name="connsiteY10" fmla="*/ 492918 h 1107281"/>
                  <a:gd name="connsiteX11" fmla="*/ 754856 w 754856"/>
                  <a:gd name="connsiteY11" fmla="*/ 492918 h 1107281"/>
                  <a:gd name="connsiteX12" fmla="*/ 521494 w 754856"/>
                  <a:gd name="connsiteY12" fmla="*/ 0 h 1107281"/>
                  <a:gd name="connsiteX0" fmla="*/ 521494 w 754856"/>
                  <a:gd name="connsiteY0" fmla="*/ 0 h 1107281"/>
                  <a:gd name="connsiteX1" fmla="*/ 385763 w 754856"/>
                  <a:gd name="connsiteY1" fmla="*/ 264318 h 1107281"/>
                  <a:gd name="connsiteX2" fmla="*/ 266700 w 754856"/>
                  <a:gd name="connsiteY2" fmla="*/ 4762 h 1107281"/>
                  <a:gd name="connsiteX3" fmla="*/ 16669 w 754856"/>
                  <a:gd name="connsiteY3" fmla="*/ 492918 h 1107281"/>
                  <a:gd name="connsiteX4" fmla="*/ 176213 w 754856"/>
                  <a:gd name="connsiteY4" fmla="*/ 492918 h 1107281"/>
                  <a:gd name="connsiteX5" fmla="*/ 0 w 754856"/>
                  <a:gd name="connsiteY5" fmla="*/ 1107281 h 1107281"/>
                  <a:gd name="connsiteX6" fmla="*/ 247650 w 754856"/>
                  <a:gd name="connsiteY6" fmla="*/ 1107281 h 1107281"/>
                  <a:gd name="connsiteX7" fmla="*/ 383381 w 754856"/>
                  <a:gd name="connsiteY7" fmla="*/ 666750 h 1107281"/>
                  <a:gd name="connsiteX8" fmla="*/ 495300 w 754856"/>
                  <a:gd name="connsiteY8" fmla="*/ 1104900 h 1107281"/>
                  <a:gd name="connsiteX9" fmla="*/ 747713 w 754856"/>
                  <a:gd name="connsiteY9" fmla="*/ 1100137 h 1107281"/>
                  <a:gd name="connsiteX10" fmla="*/ 602456 w 754856"/>
                  <a:gd name="connsiteY10" fmla="*/ 492918 h 1107281"/>
                  <a:gd name="connsiteX11" fmla="*/ 754856 w 754856"/>
                  <a:gd name="connsiteY11" fmla="*/ 492918 h 1107281"/>
                  <a:gd name="connsiteX12" fmla="*/ 671513 w 754856"/>
                  <a:gd name="connsiteY12" fmla="*/ 109537 h 1107281"/>
                  <a:gd name="connsiteX13" fmla="*/ 521494 w 754856"/>
                  <a:gd name="connsiteY13" fmla="*/ 0 h 1107281"/>
                  <a:gd name="connsiteX0" fmla="*/ 521494 w 754856"/>
                  <a:gd name="connsiteY0" fmla="*/ 0 h 1107281"/>
                  <a:gd name="connsiteX1" fmla="*/ 385763 w 754856"/>
                  <a:gd name="connsiteY1" fmla="*/ 264318 h 1107281"/>
                  <a:gd name="connsiteX2" fmla="*/ 266700 w 754856"/>
                  <a:gd name="connsiteY2" fmla="*/ 4762 h 1107281"/>
                  <a:gd name="connsiteX3" fmla="*/ 114300 w 754856"/>
                  <a:gd name="connsiteY3" fmla="*/ 95250 h 1107281"/>
                  <a:gd name="connsiteX4" fmla="*/ 16669 w 754856"/>
                  <a:gd name="connsiteY4" fmla="*/ 492918 h 1107281"/>
                  <a:gd name="connsiteX5" fmla="*/ 176213 w 754856"/>
                  <a:gd name="connsiteY5" fmla="*/ 492918 h 1107281"/>
                  <a:gd name="connsiteX6" fmla="*/ 0 w 754856"/>
                  <a:gd name="connsiteY6" fmla="*/ 1107281 h 1107281"/>
                  <a:gd name="connsiteX7" fmla="*/ 247650 w 754856"/>
                  <a:gd name="connsiteY7" fmla="*/ 1107281 h 1107281"/>
                  <a:gd name="connsiteX8" fmla="*/ 383381 w 754856"/>
                  <a:gd name="connsiteY8" fmla="*/ 666750 h 1107281"/>
                  <a:gd name="connsiteX9" fmla="*/ 495300 w 754856"/>
                  <a:gd name="connsiteY9" fmla="*/ 1104900 h 1107281"/>
                  <a:gd name="connsiteX10" fmla="*/ 747713 w 754856"/>
                  <a:gd name="connsiteY10" fmla="*/ 1100137 h 1107281"/>
                  <a:gd name="connsiteX11" fmla="*/ 602456 w 754856"/>
                  <a:gd name="connsiteY11" fmla="*/ 492918 h 1107281"/>
                  <a:gd name="connsiteX12" fmla="*/ 754856 w 754856"/>
                  <a:gd name="connsiteY12" fmla="*/ 492918 h 1107281"/>
                  <a:gd name="connsiteX13" fmla="*/ 671513 w 754856"/>
                  <a:gd name="connsiteY13" fmla="*/ 109537 h 1107281"/>
                  <a:gd name="connsiteX14" fmla="*/ 521494 w 754856"/>
                  <a:gd name="connsiteY14" fmla="*/ 0 h 1107281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83381 w 766365"/>
                  <a:gd name="connsiteY8" fmla="*/ 69254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  <a:gd name="connsiteX0" fmla="*/ 521494 w 766365"/>
                  <a:gd name="connsiteY0" fmla="*/ 25797 h 1133078"/>
                  <a:gd name="connsiteX1" fmla="*/ 385763 w 766365"/>
                  <a:gd name="connsiteY1" fmla="*/ 290115 h 1133078"/>
                  <a:gd name="connsiteX2" fmla="*/ 266700 w 766365"/>
                  <a:gd name="connsiteY2" fmla="*/ 30559 h 1133078"/>
                  <a:gd name="connsiteX3" fmla="*/ 114300 w 766365"/>
                  <a:gd name="connsiteY3" fmla="*/ 121047 h 1133078"/>
                  <a:gd name="connsiteX4" fmla="*/ 16669 w 766365"/>
                  <a:gd name="connsiteY4" fmla="*/ 518715 h 1133078"/>
                  <a:gd name="connsiteX5" fmla="*/ 176213 w 766365"/>
                  <a:gd name="connsiteY5" fmla="*/ 518715 h 1133078"/>
                  <a:gd name="connsiteX6" fmla="*/ 0 w 766365"/>
                  <a:gd name="connsiteY6" fmla="*/ 1133078 h 1133078"/>
                  <a:gd name="connsiteX7" fmla="*/ 247650 w 766365"/>
                  <a:gd name="connsiteY7" fmla="*/ 1133078 h 1133078"/>
                  <a:gd name="connsiteX8" fmla="*/ 377031 w 766365"/>
                  <a:gd name="connsiteY8" fmla="*/ 1130697 h 1133078"/>
                  <a:gd name="connsiteX9" fmla="*/ 495300 w 766365"/>
                  <a:gd name="connsiteY9" fmla="*/ 1130697 h 1133078"/>
                  <a:gd name="connsiteX10" fmla="*/ 747713 w 766365"/>
                  <a:gd name="connsiteY10" fmla="*/ 1125934 h 1133078"/>
                  <a:gd name="connsiteX11" fmla="*/ 602456 w 766365"/>
                  <a:gd name="connsiteY11" fmla="*/ 518715 h 1133078"/>
                  <a:gd name="connsiteX12" fmla="*/ 754856 w 766365"/>
                  <a:gd name="connsiteY12" fmla="*/ 518715 h 1133078"/>
                  <a:gd name="connsiteX13" fmla="*/ 671513 w 766365"/>
                  <a:gd name="connsiteY13" fmla="*/ 135334 h 1133078"/>
                  <a:gd name="connsiteX14" fmla="*/ 521494 w 766365"/>
                  <a:gd name="connsiteY14" fmla="*/ 25797 h 1133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66365" h="1133078">
                    <a:moveTo>
                      <a:pt x="521494" y="25797"/>
                    </a:moveTo>
                    <a:lnTo>
                      <a:pt x="385763" y="290115"/>
                    </a:lnTo>
                    <a:lnTo>
                      <a:pt x="266700" y="30559"/>
                    </a:lnTo>
                    <a:cubicBezTo>
                      <a:pt x="221456" y="2381"/>
                      <a:pt x="155972" y="39688"/>
                      <a:pt x="114300" y="121047"/>
                    </a:cubicBezTo>
                    <a:cubicBezTo>
                      <a:pt x="65484" y="202406"/>
                      <a:pt x="6350" y="452437"/>
                      <a:pt x="16669" y="518715"/>
                    </a:cubicBezTo>
                    <a:lnTo>
                      <a:pt x="176213" y="518715"/>
                    </a:lnTo>
                    <a:lnTo>
                      <a:pt x="0" y="1133078"/>
                    </a:lnTo>
                    <a:lnTo>
                      <a:pt x="247650" y="1133078"/>
                    </a:lnTo>
                    <a:lnTo>
                      <a:pt x="377031" y="1130697"/>
                    </a:lnTo>
                    <a:lnTo>
                      <a:pt x="495300" y="1130697"/>
                    </a:lnTo>
                    <a:lnTo>
                      <a:pt x="747713" y="1125934"/>
                    </a:lnTo>
                    <a:lnTo>
                      <a:pt x="602456" y="518715"/>
                    </a:lnTo>
                    <a:lnTo>
                      <a:pt x="754856" y="518715"/>
                    </a:lnTo>
                    <a:cubicBezTo>
                      <a:pt x="766365" y="454818"/>
                      <a:pt x="712789" y="215106"/>
                      <a:pt x="671513" y="135334"/>
                    </a:cubicBezTo>
                    <a:cubicBezTo>
                      <a:pt x="635000" y="48418"/>
                      <a:pt x="569119" y="0"/>
                      <a:pt x="521494" y="25797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cxnSp>
          <p:nvCxnSpPr>
            <p:cNvPr id="11" name="Gerade Verbindung mit Pfeil 10"/>
            <p:cNvCxnSpPr/>
            <p:nvPr/>
          </p:nvCxnSpPr>
          <p:spPr>
            <a:xfrm rot="5400000" flipH="1" flipV="1">
              <a:off x="6409473" y="3960837"/>
              <a:ext cx="4320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Grafik 11" descr="transparen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68519" y="1412776"/>
              <a:ext cx="792088" cy="473097"/>
            </a:xfrm>
            <a:prstGeom prst="rect">
              <a:avLst/>
            </a:prstGeom>
          </p:spPr>
        </p:pic>
        <p:pic>
          <p:nvPicPr>
            <p:cNvPr id="13" name="Grafik 12" descr="intransparen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0287" y="1412776"/>
              <a:ext cx="783163" cy="467766"/>
            </a:xfrm>
            <a:prstGeom prst="rect">
              <a:avLst/>
            </a:prstGeom>
          </p:spPr>
        </p:pic>
        <p:cxnSp>
          <p:nvCxnSpPr>
            <p:cNvPr id="14" name="Gerade Verbindung mit Pfeil 13"/>
            <p:cNvCxnSpPr/>
            <p:nvPr/>
          </p:nvCxnSpPr>
          <p:spPr>
            <a:xfrm>
              <a:off x="3816391" y="4869160"/>
              <a:ext cx="216024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uppieren 71"/>
            <p:cNvGrpSpPr/>
            <p:nvPr/>
          </p:nvGrpSpPr>
          <p:grpSpPr>
            <a:xfrm>
              <a:off x="2343793" y="4149080"/>
              <a:ext cx="536494" cy="1022163"/>
              <a:chOff x="2594767" y="2745952"/>
              <a:chExt cx="766365" cy="1460129"/>
            </a:xfrm>
          </p:grpSpPr>
          <p:sp>
            <p:nvSpPr>
              <p:cNvPr id="16" name="Ellipse 15"/>
              <p:cNvSpPr/>
              <p:nvPr/>
            </p:nvSpPr>
            <p:spPr>
              <a:xfrm flipV="1">
                <a:off x="2959784" y="3106969"/>
                <a:ext cx="45303" cy="71353"/>
              </a:xfrm>
              <a:prstGeom prst="ellipse">
                <a:avLst/>
              </a:prstGeom>
              <a:solidFill>
                <a:schemeClr val="tx1"/>
              </a:solidFill>
              <a:ln w="0">
                <a:solidFill>
                  <a:srgbClr val="14141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7" name="Ellipse 16"/>
              <p:cNvSpPr/>
              <p:nvPr/>
            </p:nvSpPr>
            <p:spPr>
              <a:xfrm flipV="1">
                <a:off x="2945628" y="3157089"/>
                <a:ext cx="71353" cy="285412"/>
              </a:xfrm>
              <a:prstGeom prst="ellipse">
                <a:avLst/>
              </a:prstGeom>
              <a:solidFill>
                <a:schemeClr val="tx1"/>
              </a:solidFill>
              <a:ln w="0">
                <a:solidFill>
                  <a:srgbClr val="14141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grpSp>
            <p:nvGrpSpPr>
              <p:cNvPr id="18" name="Gruppieren 35"/>
              <p:cNvGrpSpPr/>
              <p:nvPr/>
            </p:nvGrpSpPr>
            <p:grpSpPr>
              <a:xfrm>
                <a:off x="2594767" y="2745952"/>
                <a:ext cx="766365" cy="1460129"/>
                <a:chOff x="3694111" y="2853902"/>
                <a:chExt cx="766365" cy="1460129"/>
              </a:xfrm>
            </p:grpSpPr>
            <p:sp>
              <p:nvSpPr>
                <p:cNvPr id="19" name="Ellipse 18"/>
                <p:cNvSpPr/>
                <p:nvPr/>
              </p:nvSpPr>
              <p:spPr>
                <a:xfrm>
                  <a:off x="3851273" y="2853902"/>
                  <a:ext cx="461963" cy="34808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20" name="Ellipse 19"/>
                <p:cNvSpPr/>
                <p:nvPr/>
              </p:nvSpPr>
              <p:spPr>
                <a:xfrm>
                  <a:off x="3937001" y="2937668"/>
                  <a:ext cx="292894" cy="1785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21" name="Freihandform 20"/>
                <p:cNvSpPr/>
                <p:nvPr/>
              </p:nvSpPr>
              <p:spPr>
                <a:xfrm>
                  <a:off x="3694111" y="3180953"/>
                  <a:ext cx="766365" cy="1133078"/>
                </a:xfrm>
                <a:custGeom>
                  <a:avLst/>
                  <a:gdLst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521494 w 754856"/>
                    <a:gd name="connsiteY12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671513 w 754856"/>
                    <a:gd name="connsiteY12" fmla="*/ 109537 h 1107281"/>
                    <a:gd name="connsiteX13" fmla="*/ 521494 w 754856"/>
                    <a:gd name="connsiteY13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14300 w 754856"/>
                    <a:gd name="connsiteY3" fmla="*/ 95250 h 1107281"/>
                    <a:gd name="connsiteX4" fmla="*/ 16669 w 754856"/>
                    <a:gd name="connsiteY4" fmla="*/ 492918 h 1107281"/>
                    <a:gd name="connsiteX5" fmla="*/ 176213 w 754856"/>
                    <a:gd name="connsiteY5" fmla="*/ 492918 h 1107281"/>
                    <a:gd name="connsiteX6" fmla="*/ 0 w 754856"/>
                    <a:gd name="connsiteY6" fmla="*/ 1107281 h 1107281"/>
                    <a:gd name="connsiteX7" fmla="*/ 247650 w 754856"/>
                    <a:gd name="connsiteY7" fmla="*/ 1107281 h 1107281"/>
                    <a:gd name="connsiteX8" fmla="*/ 383381 w 754856"/>
                    <a:gd name="connsiteY8" fmla="*/ 666750 h 1107281"/>
                    <a:gd name="connsiteX9" fmla="*/ 495300 w 754856"/>
                    <a:gd name="connsiteY9" fmla="*/ 1104900 h 1107281"/>
                    <a:gd name="connsiteX10" fmla="*/ 747713 w 754856"/>
                    <a:gd name="connsiteY10" fmla="*/ 1100137 h 1107281"/>
                    <a:gd name="connsiteX11" fmla="*/ 602456 w 754856"/>
                    <a:gd name="connsiteY11" fmla="*/ 492918 h 1107281"/>
                    <a:gd name="connsiteX12" fmla="*/ 754856 w 754856"/>
                    <a:gd name="connsiteY12" fmla="*/ 492918 h 1107281"/>
                    <a:gd name="connsiteX13" fmla="*/ 671513 w 754856"/>
                    <a:gd name="connsiteY13" fmla="*/ 109537 h 1107281"/>
                    <a:gd name="connsiteX14" fmla="*/ 521494 w 754856"/>
                    <a:gd name="connsiteY14" fmla="*/ 0 h 1107281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66365" h="1133078">
                      <a:moveTo>
                        <a:pt x="521494" y="25797"/>
                      </a:moveTo>
                      <a:lnTo>
                        <a:pt x="385763" y="290115"/>
                      </a:lnTo>
                      <a:lnTo>
                        <a:pt x="266700" y="30559"/>
                      </a:lnTo>
                      <a:cubicBezTo>
                        <a:pt x="221456" y="2381"/>
                        <a:pt x="155972" y="39688"/>
                        <a:pt x="114300" y="121047"/>
                      </a:cubicBezTo>
                      <a:cubicBezTo>
                        <a:pt x="65484" y="202406"/>
                        <a:pt x="6350" y="452437"/>
                        <a:pt x="16669" y="518715"/>
                      </a:cubicBezTo>
                      <a:lnTo>
                        <a:pt x="176213" y="518715"/>
                      </a:lnTo>
                      <a:lnTo>
                        <a:pt x="0" y="1133078"/>
                      </a:lnTo>
                      <a:lnTo>
                        <a:pt x="247650" y="1133078"/>
                      </a:lnTo>
                      <a:lnTo>
                        <a:pt x="383381" y="692547"/>
                      </a:lnTo>
                      <a:lnTo>
                        <a:pt x="495300" y="1130697"/>
                      </a:lnTo>
                      <a:lnTo>
                        <a:pt x="747713" y="1125934"/>
                      </a:lnTo>
                      <a:lnTo>
                        <a:pt x="602456" y="518715"/>
                      </a:lnTo>
                      <a:lnTo>
                        <a:pt x="754856" y="518715"/>
                      </a:lnTo>
                      <a:cubicBezTo>
                        <a:pt x="766365" y="454818"/>
                        <a:pt x="712789" y="215106"/>
                        <a:pt x="671513" y="135334"/>
                      </a:cubicBezTo>
                      <a:cubicBezTo>
                        <a:pt x="635000" y="48418"/>
                        <a:pt x="569119" y="0"/>
                        <a:pt x="521494" y="25797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</p:grpSp>
        <p:grpSp>
          <p:nvGrpSpPr>
            <p:cNvPr id="22" name="Gruppieren 83"/>
            <p:cNvGrpSpPr/>
            <p:nvPr/>
          </p:nvGrpSpPr>
          <p:grpSpPr>
            <a:xfrm>
              <a:off x="3312335" y="4149080"/>
              <a:ext cx="536494" cy="1022163"/>
              <a:chOff x="2594767" y="2745952"/>
              <a:chExt cx="766365" cy="1460129"/>
            </a:xfrm>
          </p:grpSpPr>
          <p:sp>
            <p:nvSpPr>
              <p:cNvPr id="23" name="Ellipse 22"/>
              <p:cNvSpPr/>
              <p:nvPr/>
            </p:nvSpPr>
            <p:spPr>
              <a:xfrm flipV="1">
                <a:off x="2959784" y="3106969"/>
                <a:ext cx="45303" cy="71353"/>
              </a:xfrm>
              <a:prstGeom prst="ellipse">
                <a:avLst/>
              </a:prstGeom>
              <a:solidFill>
                <a:schemeClr val="tx1"/>
              </a:solidFill>
              <a:ln w="0">
                <a:solidFill>
                  <a:srgbClr val="14141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4" name="Ellipse 23"/>
              <p:cNvSpPr/>
              <p:nvPr/>
            </p:nvSpPr>
            <p:spPr>
              <a:xfrm flipV="1">
                <a:off x="2945628" y="3157089"/>
                <a:ext cx="71353" cy="285412"/>
              </a:xfrm>
              <a:prstGeom prst="ellipse">
                <a:avLst/>
              </a:prstGeom>
              <a:solidFill>
                <a:schemeClr val="tx1"/>
              </a:solidFill>
              <a:ln w="0">
                <a:solidFill>
                  <a:srgbClr val="14141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grpSp>
            <p:nvGrpSpPr>
              <p:cNvPr id="25" name="Gruppieren 35"/>
              <p:cNvGrpSpPr/>
              <p:nvPr/>
            </p:nvGrpSpPr>
            <p:grpSpPr>
              <a:xfrm>
                <a:off x="2594767" y="2745952"/>
                <a:ext cx="766365" cy="1460129"/>
                <a:chOff x="3694111" y="2853902"/>
                <a:chExt cx="766365" cy="1460129"/>
              </a:xfrm>
            </p:grpSpPr>
            <p:sp>
              <p:nvSpPr>
                <p:cNvPr id="26" name="Ellipse 25"/>
                <p:cNvSpPr/>
                <p:nvPr/>
              </p:nvSpPr>
              <p:spPr>
                <a:xfrm>
                  <a:off x="3851273" y="2853902"/>
                  <a:ext cx="461963" cy="34808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27" name="Ellipse 26"/>
                <p:cNvSpPr/>
                <p:nvPr/>
              </p:nvSpPr>
              <p:spPr>
                <a:xfrm>
                  <a:off x="3937001" y="2937668"/>
                  <a:ext cx="292894" cy="1785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28" name="Freihandform 27"/>
                <p:cNvSpPr/>
                <p:nvPr/>
              </p:nvSpPr>
              <p:spPr>
                <a:xfrm>
                  <a:off x="3694111" y="3180953"/>
                  <a:ext cx="766365" cy="1133078"/>
                </a:xfrm>
                <a:custGeom>
                  <a:avLst/>
                  <a:gdLst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521494 w 754856"/>
                    <a:gd name="connsiteY12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671513 w 754856"/>
                    <a:gd name="connsiteY12" fmla="*/ 109537 h 1107281"/>
                    <a:gd name="connsiteX13" fmla="*/ 521494 w 754856"/>
                    <a:gd name="connsiteY13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14300 w 754856"/>
                    <a:gd name="connsiteY3" fmla="*/ 95250 h 1107281"/>
                    <a:gd name="connsiteX4" fmla="*/ 16669 w 754856"/>
                    <a:gd name="connsiteY4" fmla="*/ 492918 h 1107281"/>
                    <a:gd name="connsiteX5" fmla="*/ 176213 w 754856"/>
                    <a:gd name="connsiteY5" fmla="*/ 492918 h 1107281"/>
                    <a:gd name="connsiteX6" fmla="*/ 0 w 754856"/>
                    <a:gd name="connsiteY6" fmla="*/ 1107281 h 1107281"/>
                    <a:gd name="connsiteX7" fmla="*/ 247650 w 754856"/>
                    <a:gd name="connsiteY7" fmla="*/ 1107281 h 1107281"/>
                    <a:gd name="connsiteX8" fmla="*/ 383381 w 754856"/>
                    <a:gd name="connsiteY8" fmla="*/ 666750 h 1107281"/>
                    <a:gd name="connsiteX9" fmla="*/ 495300 w 754856"/>
                    <a:gd name="connsiteY9" fmla="*/ 1104900 h 1107281"/>
                    <a:gd name="connsiteX10" fmla="*/ 747713 w 754856"/>
                    <a:gd name="connsiteY10" fmla="*/ 1100137 h 1107281"/>
                    <a:gd name="connsiteX11" fmla="*/ 602456 w 754856"/>
                    <a:gd name="connsiteY11" fmla="*/ 492918 h 1107281"/>
                    <a:gd name="connsiteX12" fmla="*/ 754856 w 754856"/>
                    <a:gd name="connsiteY12" fmla="*/ 492918 h 1107281"/>
                    <a:gd name="connsiteX13" fmla="*/ 671513 w 754856"/>
                    <a:gd name="connsiteY13" fmla="*/ 109537 h 1107281"/>
                    <a:gd name="connsiteX14" fmla="*/ 521494 w 754856"/>
                    <a:gd name="connsiteY14" fmla="*/ 0 h 1107281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66365" h="1133078">
                      <a:moveTo>
                        <a:pt x="521494" y="25797"/>
                      </a:moveTo>
                      <a:lnTo>
                        <a:pt x="385763" y="290115"/>
                      </a:lnTo>
                      <a:lnTo>
                        <a:pt x="266700" y="30559"/>
                      </a:lnTo>
                      <a:cubicBezTo>
                        <a:pt x="221456" y="2381"/>
                        <a:pt x="155972" y="39688"/>
                        <a:pt x="114300" y="121047"/>
                      </a:cubicBezTo>
                      <a:cubicBezTo>
                        <a:pt x="65484" y="202406"/>
                        <a:pt x="6350" y="452437"/>
                        <a:pt x="16669" y="518715"/>
                      </a:cubicBezTo>
                      <a:lnTo>
                        <a:pt x="176213" y="518715"/>
                      </a:lnTo>
                      <a:lnTo>
                        <a:pt x="0" y="1133078"/>
                      </a:lnTo>
                      <a:lnTo>
                        <a:pt x="247650" y="1133078"/>
                      </a:lnTo>
                      <a:lnTo>
                        <a:pt x="383381" y="692547"/>
                      </a:lnTo>
                      <a:lnTo>
                        <a:pt x="495300" y="1130697"/>
                      </a:lnTo>
                      <a:lnTo>
                        <a:pt x="747713" y="1125934"/>
                      </a:lnTo>
                      <a:lnTo>
                        <a:pt x="602456" y="518715"/>
                      </a:lnTo>
                      <a:lnTo>
                        <a:pt x="754856" y="518715"/>
                      </a:lnTo>
                      <a:cubicBezTo>
                        <a:pt x="766365" y="454818"/>
                        <a:pt x="712789" y="215106"/>
                        <a:pt x="671513" y="135334"/>
                      </a:cubicBezTo>
                      <a:cubicBezTo>
                        <a:pt x="635000" y="48418"/>
                        <a:pt x="569119" y="0"/>
                        <a:pt x="521494" y="25797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</p:grpSp>
        <p:grpSp>
          <p:nvGrpSpPr>
            <p:cNvPr id="29" name="Gruppieren 145"/>
            <p:cNvGrpSpPr/>
            <p:nvPr/>
          </p:nvGrpSpPr>
          <p:grpSpPr>
            <a:xfrm>
              <a:off x="856574" y="1959099"/>
              <a:ext cx="2251869" cy="1782640"/>
              <a:chOff x="1006773" y="2555999"/>
              <a:chExt cx="2251869" cy="1782640"/>
            </a:xfrm>
          </p:grpSpPr>
          <p:grpSp>
            <p:nvGrpSpPr>
              <p:cNvPr id="30" name="Gruppieren 9"/>
              <p:cNvGrpSpPr/>
              <p:nvPr/>
            </p:nvGrpSpPr>
            <p:grpSpPr>
              <a:xfrm>
                <a:off x="1403648" y="2555999"/>
                <a:ext cx="1854994" cy="1778794"/>
                <a:chOff x="859631" y="1221581"/>
                <a:chExt cx="1854994" cy="1778794"/>
              </a:xfrm>
            </p:grpSpPr>
            <p:sp>
              <p:nvSpPr>
                <p:cNvPr id="39" name="Freihandform 38"/>
                <p:cNvSpPr/>
                <p:nvPr/>
              </p:nvSpPr>
              <p:spPr>
                <a:xfrm>
                  <a:off x="859631" y="1221581"/>
                  <a:ext cx="1854994" cy="1778794"/>
                </a:xfrm>
                <a:custGeom>
                  <a:avLst/>
                  <a:gdLst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238250 h 1778794"/>
                    <a:gd name="connsiteX6" fmla="*/ 762000 w 1854994"/>
                    <a:gd name="connsiteY6" fmla="*/ 1238250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238250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4381 w 1854994"/>
                    <a:gd name="connsiteY6" fmla="*/ 1166812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173956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181100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171575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178719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2000 w 1854994"/>
                    <a:gd name="connsiteY6" fmla="*/ 1171576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4381 w 1854994"/>
                    <a:gd name="connsiteY6" fmla="*/ 1173957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1569 w 1854994"/>
                    <a:gd name="connsiteY5" fmla="*/ 1176337 h 1778794"/>
                    <a:gd name="connsiteX6" fmla="*/ 766762 w 1854994"/>
                    <a:gd name="connsiteY6" fmla="*/ 1178719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  <a:gd name="connsiteX0" fmla="*/ 940594 w 1854994"/>
                    <a:gd name="connsiteY0" fmla="*/ 0 h 1778794"/>
                    <a:gd name="connsiteX1" fmla="*/ 1854994 w 1854994"/>
                    <a:gd name="connsiteY1" fmla="*/ 971550 h 1778794"/>
                    <a:gd name="connsiteX2" fmla="*/ 1583532 w 1854994"/>
                    <a:gd name="connsiteY2" fmla="*/ 969169 h 1778794"/>
                    <a:gd name="connsiteX3" fmla="*/ 1583532 w 1854994"/>
                    <a:gd name="connsiteY3" fmla="*/ 1778794 h 1778794"/>
                    <a:gd name="connsiteX4" fmla="*/ 1121569 w 1854994"/>
                    <a:gd name="connsiteY4" fmla="*/ 1778794 h 1778794"/>
                    <a:gd name="connsiteX5" fmla="*/ 1126332 w 1854994"/>
                    <a:gd name="connsiteY5" fmla="*/ 1178718 h 1778794"/>
                    <a:gd name="connsiteX6" fmla="*/ 766762 w 1854994"/>
                    <a:gd name="connsiteY6" fmla="*/ 1178719 h 1778794"/>
                    <a:gd name="connsiteX7" fmla="*/ 759619 w 1854994"/>
                    <a:gd name="connsiteY7" fmla="*/ 1778794 h 1778794"/>
                    <a:gd name="connsiteX8" fmla="*/ 290513 w 1854994"/>
                    <a:gd name="connsiteY8" fmla="*/ 1778794 h 1778794"/>
                    <a:gd name="connsiteX9" fmla="*/ 292894 w 1854994"/>
                    <a:gd name="connsiteY9" fmla="*/ 971550 h 1778794"/>
                    <a:gd name="connsiteX10" fmla="*/ 0 w 1854994"/>
                    <a:gd name="connsiteY10" fmla="*/ 971550 h 1778794"/>
                    <a:gd name="connsiteX11" fmla="*/ 940594 w 1854994"/>
                    <a:gd name="connsiteY11" fmla="*/ 0 h 1778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854994" h="1778794">
                      <a:moveTo>
                        <a:pt x="940594" y="0"/>
                      </a:moveTo>
                      <a:lnTo>
                        <a:pt x="1854994" y="971550"/>
                      </a:lnTo>
                      <a:lnTo>
                        <a:pt x="1583532" y="969169"/>
                      </a:lnTo>
                      <a:lnTo>
                        <a:pt x="1583532" y="1778794"/>
                      </a:lnTo>
                      <a:lnTo>
                        <a:pt x="1121569" y="1778794"/>
                      </a:lnTo>
                      <a:cubicBezTo>
                        <a:pt x="1123157" y="1578769"/>
                        <a:pt x="1124744" y="1378743"/>
                        <a:pt x="1126332" y="1178718"/>
                      </a:cubicBezTo>
                      <a:lnTo>
                        <a:pt x="766762" y="1178719"/>
                      </a:lnTo>
                      <a:cubicBezTo>
                        <a:pt x="765968" y="1358900"/>
                        <a:pt x="760413" y="1598613"/>
                        <a:pt x="759619" y="1778794"/>
                      </a:cubicBezTo>
                      <a:lnTo>
                        <a:pt x="290513" y="1778794"/>
                      </a:lnTo>
                      <a:cubicBezTo>
                        <a:pt x="291307" y="1509713"/>
                        <a:pt x="292100" y="1240631"/>
                        <a:pt x="292894" y="971550"/>
                      </a:cubicBezTo>
                      <a:lnTo>
                        <a:pt x="0" y="971550"/>
                      </a:lnTo>
                      <a:lnTo>
                        <a:pt x="940594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0" name="Rechteck 39"/>
                <p:cNvSpPr/>
                <p:nvPr/>
              </p:nvSpPr>
              <p:spPr>
                <a:xfrm>
                  <a:off x="1259632" y="1403871"/>
                  <a:ext cx="216024" cy="43204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1" name="Ellipse 40"/>
                <p:cNvSpPr/>
                <p:nvPr/>
              </p:nvSpPr>
              <p:spPr>
                <a:xfrm>
                  <a:off x="1665489" y="2661919"/>
                  <a:ext cx="72008" cy="72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1403648" y="1835919"/>
                  <a:ext cx="291504" cy="39915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43" name="Rechteck 42"/>
                <p:cNvSpPr/>
                <p:nvPr/>
              </p:nvSpPr>
              <p:spPr>
                <a:xfrm>
                  <a:off x="1895176" y="1835919"/>
                  <a:ext cx="286273" cy="3967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cxnSp>
              <p:nvCxnSpPr>
                <p:cNvPr id="44" name="Gerade Verbindung 43"/>
                <p:cNvCxnSpPr>
                  <a:stCxn id="42" idx="0"/>
                  <a:endCxn id="42" idx="2"/>
                </p:cNvCxnSpPr>
                <p:nvPr/>
              </p:nvCxnSpPr>
              <p:spPr>
                <a:xfrm rot="16200000" flipH="1">
                  <a:off x="1349821" y="2035497"/>
                  <a:ext cx="39915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Gerade Verbindung 44"/>
                <p:cNvCxnSpPr>
                  <a:stCxn id="42" idx="3"/>
                  <a:endCxn id="42" idx="1"/>
                </p:cNvCxnSpPr>
                <p:nvPr/>
              </p:nvCxnSpPr>
              <p:spPr>
                <a:xfrm flipH="1">
                  <a:off x="1403648" y="2035498"/>
                  <a:ext cx="29150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 Verbindung 45"/>
                <p:cNvCxnSpPr>
                  <a:stCxn id="43" idx="1"/>
                  <a:endCxn id="43" idx="3"/>
                </p:cNvCxnSpPr>
                <p:nvPr/>
              </p:nvCxnSpPr>
              <p:spPr>
                <a:xfrm rot="10800000" flipH="1">
                  <a:off x="1895175" y="2034307"/>
                  <a:ext cx="286273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Gerade Verbindung 46"/>
                <p:cNvCxnSpPr>
                  <a:stCxn id="43" idx="0"/>
                  <a:endCxn id="43" idx="2"/>
                </p:cNvCxnSpPr>
                <p:nvPr/>
              </p:nvCxnSpPr>
              <p:spPr>
                <a:xfrm rot="16200000" flipH="1">
                  <a:off x="1839925" y="2034307"/>
                  <a:ext cx="39677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uppieren 26"/>
              <p:cNvGrpSpPr/>
              <p:nvPr/>
            </p:nvGrpSpPr>
            <p:grpSpPr>
              <a:xfrm>
                <a:off x="1006768" y="3950821"/>
                <a:ext cx="203199" cy="387150"/>
                <a:chOff x="3694111" y="2853902"/>
                <a:chExt cx="766365" cy="1460129"/>
              </a:xfrm>
            </p:grpSpPr>
            <p:sp>
              <p:nvSpPr>
                <p:cNvPr id="36" name="Ellipse 35"/>
                <p:cNvSpPr/>
                <p:nvPr/>
              </p:nvSpPr>
              <p:spPr>
                <a:xfrm>
                  <a:off x="3851273" y="2853902"/>
                  <a:ext cx="461963" cy="34808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37" name="Ellipse 36"/>
                <p:cNvSpPr/>
                <p:nvPr/>
              </p:nvSpPr>
              <p:spPr>
                <a:xfrm>
                  <a:off x="3937001" y="2937668"/>
                  <a:ext cx="292894" cy="1785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38" name="Freihandform 37"/>
                <p:cNvSpPr/>
                <p:nvPr/>
              </p:nvSpPr>
              <p:spPr>
                <a:xfrm>
                  <a:off x="3694111" y="3180953"/>
                  <a:ext cx="766365" cy="1133078"/>
                </a:xfrm>
                <a:custGeom>
                  <a:avLst/>
                  <a:gdLst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521494 w 754856"/>
                    <a:gd name="connsiteY12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671513 w 754856"/>
                    <a:gd name="connsiteY12" fmla="*/ 109537 h 1107281"/>
                    <a:gd name="connsiteX13" fmla="*/ 521494 w 754856"/>
                    <a:gd name="connsiteY13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14300 w 754856"/>
                    <a:gd name="connsiteY3" fmla="*/ 95250 h 1107281"/>
                    <a:gd name="connsiteX4" fmla="*/ 16669 w 754856"/>
                    <a:gd name="connsiteY4" fmla="*/ 492918 h 1107281"/>
                    <a:gd name="connsiteX5" fmla="*/ 176213 w 754856"/>
                    <a:gd name="connsiteY5" fmla="*/ 492918 h 1107281"/>
                    <a:gd name="connsiteX6" fmla="*/ 0 w 754856"/>
                    <a:gd name="connsiteY6" fmla="*/ 1107281 h 1107281"/>
                    <a:gd name="connsiteX7" fmla="*/ 247650 w 754856"/>
                    <a:gd name="connsiteY7" fmla="*/ 1107281 h 1107281"/>
                    <a:gd name="connsiteX8" fmla="*/ 383381 w 754856"/>
                    <a:gd name="connsiteY8" fmla="*/ 666750 h 1107281"/>
                    <a:gd name="connsiteX9" fmla="*/ 495300 w 754856"/>
                    <a:gd name="connsiteY9" fmla="*/ 1104900 h 1107281"/>
                    <a:gd name="connsiteX10" fmla="*/ 747713 w 754856"/>
                    <a:gd name="connsiteY10" fmla="*/ 1100137 h 1107281"/>
                    <a:gd name="connsiteX11" fmla="*/ 602456 w 754856"/>
                    <a:gd name="connsiteY11" fmla="*/ 492918 h 1107281"/>
                    <a:gd name="connsiteX12" fmla="*/ 754856 w 754856"/>
                    <a:gd name="connsiteY12" fmla="*/ 492918 h 1107281"/>
                    <a:gd name="connsiteX13" fmla="*/ 671513 w 754856"/>
                    <a:gd name="connsiteY13" fmla="*/ 109537 h 1107281"/>
                    <a:gd name="connsiteX14" fmla="*/ 521494 w 754856"/>
                    <a:gd name="connsiteY14" fmla="*/ 0 h 1107281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66365" h="1133078">
                      <a:moveTo>
                        <a:pt x="521494" y="25797"/>
                      </a:moveTo>
                      <a:lnTo>
                        <a:pt x="385763" y="290115"/>
                      </a:lnTo>
                      <a:lnTo>
                        <a:pt x="266700" y="30559"/>
                      </a:lnTo>
                      <a:cubicBezTo>
                        <a:pt x="221456" y="2381"/>
                        <a:pt x="155972" y="39688"/>
                        <a:pt x="114300" y="121047"/>
                      </a:cubicBezTo>
                      <a:cubicBezTo>
                        <a:pt x="65484" y="202406"/>
                        <a:pt x="6350" y="452437"/>
                        <a:pt x="16669" y="518715"/>
                      </a:cubicBezTo>
                      <a:lnTo>
                        <a:pt x="176213" y="518715"/>
                      </a:lnTo>
                      <a:lnTo>
                        <a:pt x="0" y="1133078"/>
                      </a:lnTo>
                      <a:lnTo>
                        <a:pt x="247650" y="1133078"/>
                      </a:lnTo>
                      <a:lnTo>
                        <a:pt x="383381" y="692547"/>
                      </a:lnTo>
                      <a:lnTo>
                        <a:pt x="495300" y="1130697"/>
                      </a:lnTo>
                      <a:lnTo>
                        <a:pt x="747713" y="1125934"/>
                      </a:lnTo>
                      <a:lnTo>
                        <a:pt x="602456" y="518715"/>
                      </a:lnTo>
                      <a:lnTo>
                        <a:pt x="754856" y="518715"/>
                      </a:lnTo>
                      <a:cubicBezTo>
                        <a:pt x="766365" y="454818"/>
                        <a:pt x="712789" y="215106"/>
                        <a:pt x="671513" y="135334"/>
                      </a:cubicBezTo>
                      <a:cubicBezTo>
                        <a:pt x="635000" y="48418"/>
                        <a:pt x="569119" y="0"/>
                        <a:pt x="521494" y="25797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  <p:grpSp>
            <p:nvGrpSpPr>
              <p:cNvPr id="32" name="Gruppieren 66"/>
              <p:cNvGrpSpPr/>
              <p:nvPr/>
            </p:nvGrpSpPr>
            <p:grpSpPr>
              <a:xfrm>
                <a:off x="1244580" y="3697377"/>
                <a:ext cx="336576" cy="641268"/>
                <a:chOff x="3694111" y="2853902"/>
                <a:chExt cx="766365" cy="1460129"/>
              </a:xfrm>
            </p:grpSpPr>
            <p:sp>
              <p:nvSpPr>
                <p:cNvPr id="33" name="Ellipse 32"/>
                <p:cNvSpPr/>
                <p:nvPr/>
              </p:nvSpPr>
              <p:spPr>
                <a:xfrm>
                  <a:off x="3851273" y="2853902"/>
                  <a:ext cx="461963" cy="34808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34" name="Ellipse 33"/>
                <p:cNvSpPr/>
                <p:nvPr/>
              </p:nvSpPr>
              <p:spPr>
                <a:xfrm>
                  <a:off x="3937001" y="2937668"/>
                  <a:ext cx="292894" cy="1785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  <p:sp>
              <p:nvSpPr>
                <p:cNvPr id="35" name="Freihandform 34"/>
                <p:cNvSpPr/>
                <p:nvPr/>
              </p:nvSpPr>
              <p:spPr>
                <a:xfrm>
                  <a:off x="3694111" y="3180953"/>
                  <a:ext cx="766365" cy="1133078"/>
                </a:xfrm>
                <a:custGeom>
                  <a:avLst/>
                  <a:gdLst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521494 w 754856"/>
                    <a:gd name="connsiteY12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6669 w 754856"/>
                    <a:gd name="connsiteY3" fmla="*/ 492918 h 1107281"/>
                    <a:gd name="connsiteX4" fmla="*/ 176213 w 754856"/>
                    <a:gd name="connsiteY4" fmla="*/ 492918 h 1107281"/>
                    <a:gd name="connsiteX5" fmla="*/ 0 w 754856"/>
                    <a:gd name="connsiteY5" fmla="*/ 1107281 h 1107281"/>
                    <a:gd name="connsiteX6" fmla="*/ 247650 w 754856"/>
                    <a:gd name="connsiteY6" fmla="*/ 1107281 h 1107281"/>
                    <a:gd name="connsiteX7" fmla="*/ 383381 w 754856"/>
                    <a:gd name="connsiteY7" fmla="*/ 666750 h 1107281"/>
                    <a:gd name="connsiteX8" fmla="*/ 495300 w 754856"/>
                    <a:gd name="connsiteY8" fmla="*/ 1104900 h 1107281"/>
                    <a:gd name="connsiteX9" fmla="*/ 747713 w 754856"/>
                    <a:gd name="connsiteY9" fmla="*/ 1100137 h 1107281"/>
                    <a:gd name="connsiteX10" fmla="*/ 602456 w 754856"/>
                    <a:gd name="connsiteY10" fmla="*/ 492918 h 1107281"/>
                    <a:gd name="connsiteX11" fmla="*/ 754856 w 754856"/>
                    <a:gd name="connsiteY11" fmla="*/ 492918 h 1107281"/>
                    <a:gd name="connsiteX12" fmla="*/ 671513 w 754856"/>
                    <a:gd name="connsiteY12" fmla="*/ 109537 h 1107281"/>
                    <a:gd name="connsiteX13" fmla="*/ 521494 w 754856"/>
                    <a:gd name="connsiteY13" fmla="*/ 0 h 1107281"/>
                    <a:gd name="connsiteX0" fmla="*/ 521494 w 754856"/>
                    <a:gd name="connsiteY0" fmla="*/ 0 h 1107281"/>
                    <a:gd name="connsiteX1" fmla="*/ 385763 w 754856"/>
                    <a:gd name="connsiteY1" fmla="*/ 264318 h 1107281"/>
                    <a:gd name="connsiteX2" fmla="*/ 266700 w 754856"/>
                    <a:gd name="connsiteY2" fmla="*/ 4762 h 1107281"/>
                    <a:gd name="connsiteX3" fmla="*/ 114300 w 754856"/>
                    <a:gd name="connsiteY3" fmla="*/ 95250 h 1107281"/>
                    <a:gd name="connsiteX4" fmla="*/ 16669 w 754856"/>
                    <a:gd name="connsiteY4" fmla="*/ 492918 h 1107281"/>
                    <a:gd name="connsiteX5" fmla="*/ 176213 w 754856"/>
                    <a:gd name="connsiteY5" fmla="*/ 492918 h 1107281"/>
                    <a:gd name="connsiteX6" fmla="*/ 0 w 754856"/>
                    <a:gd name="connsiteY6" fmla="*/ 1107281 h 1107281"/>
                    <a:gd name="connsiteX7" fmla="*/ 247650 w 754856"/>
                    <a:gd name="connsiteY7" fmla="*/ 1107281 h 1107281"/>
                    <a:gd name="connsiteX8" fmla="*/ 383381 w 754856"/>
                    <a:gd name="connsiteY8" fmla="*/ 666750 h 1107281"/>
                    <a:gd name="connsiteX9" fmla="*/ 495300 w 754856"/>
                    <a:gd name="connsiteY9" fmla="*/ 1104900 h 1107281"/>
                    <a:gd name="connsiteX10" fmla="*/ 747713 w 754856"/>
                    <a:gd name="connsiteY10" fmla="*/ 1100137 h 1107281"/>
                    <a:gd name="connsiteX11" fmla="*/ 602456 w 754856"/>
                    <a:gd name="connsiteY11" fmla="*/ 492918 h 1107281"/>
                    <a:gd name="connsiteX12" fmla="*/ 754856 w 754856"/>
                    <a:gd name="connsiteY12" fmla="*/ 492918 h 1107281"/>
                    <a:gd name="connsiteX13" fmla="*/ 671513 w 754856"/>
                    <a:gd name="connsiteY13" fmla="*/ 109537 h 1107281"/>
                    <a:gd name="connsiteX14" fmla="*/ 521494 w 754856"/>
                    <a:gd name="connsiteY14" fmla="*/ 0 h 1107281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  <a:gd name="connsiteX0" fmla="*/ 521494 w 766365"/>
                    <a:gd name="connsiteY0" fmla="*/ 25797 h 1133078"/>
                    <a:gd name="connsiteX1" fmla="*/ 385763 w 766365"/>
                    <a:gd name="connsiteY1" fmla="*/ 290115 h 1133078"/>
                    <a:gd name="connsiteX2" fmla="*/ 266700 w 766365"/>
                    <a:gd name="connsiteY2" fmla="*/ 30559 h 1133078"/>
                    <a:gd name="connsiteX3" fmla="*/ 114300 w 766365"/>
                    <a:gd name="connsiteY3" fmla="*/ 121047 h 1133078"/>
                    <a:gd name="connsiteX4" fmla="*/ 16669 w 766365"/>
                    <a:gd name="connsiteY4" fmla="*/ 518715 h 1133078"/>
                    <a:gd name="connsiteX5" fmla="*/ 176213 w 766365"/>
                    <a:gd name="connsiteY5" fmla="*/ 518715 h 1133078"/>
                    <a:gd name="connsiteX6" fmla="*/ 0 w 766365"/>
                    <a:gd name="connsiteY6" fmla="*/ 1133078 h 1133078"/>
                    <a:gd name="connsiteX7" fmla="*/ 247650 w 766365"/>
                    <a:gd name="connsiteY7" fmla="*/ 1133078 h 1133078"/>
                    <a:gd name="connsiteX8" fmla="*/ 383381 w 766365"/>
                    <a:gd name="connsiteY8" fmla="*/ 692547 h 1133078"/>
                    <a:gd name="connsiteX9" fmla="*/ 495300 w 766365"/>
                    <a:gd name="connsiteY9" fmla="*/ 1130697 h 1133078"/>
                    <a:gd name="connsiteX10" fmla="*/ 747713 w 766365"/>
                    <a:gd name="connsiteY10" fmla="*/ 1125934 h 1133078"/>
                    <a:gd name="connsiteX11" fmla="*/ 602456 w 766365"/>
                    <a:gd name="connsiteY11" fmla="*/ 518715 h 1133078"/>
                    <a:gd name="connsiteX12" fmla="*/ 754856 w 766365"/>
                    <a:gd name="connsiteY12" fmla="*/ 518715 h 1133078"/>
                    <a:gd name="connsiteX13" fmla="*/ 671513 w 766365"/>
                    <a:gd name="connsiteY13" fmla="*/ 135334 h 1133078"/>
                    <a:gd name="connsiteX14" fmla="*/ 521494 w 766365"/>
                    <a:gd name="connsiteY14" fmla="*/ 25797 h 1133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66365" h="1133078">
                      <a:moveTo>
                        <a:pt x="521494" y="25797"/>
                      </a:moveTo>
                      <a:lnTo>
                        <a:pt x="385763" y="290115"/>
                      </a:lnTo>
                      <a:lnTo>
                        <a:pt x="266700" y="30559"/>
                      </a:lnTo>
                      <a:cubicBezTo>
                        <a:pt x="221456" y="2381"/>
                        <a:pt x="155972" y="39688"/>
                        <a:pt x="114300" y="121047"/>
                      </a:cubicBezTo>
                      <a:cubicBezTo>
                        <a:pt x="65484" y="202406"/>
                        <a:pt x="6350" y="452437"/>
                        <a:pt x="16669" y="518715"/>
                      </a:cubicBezTo>
                      <a:lnTo>
                        <a:pt x="176213" y="518715"/>
                      </a:lnTo>
                      <a:lnTo>
                        <a:pt x="0" y="1133078"/>
                      </a:lnTo>
                      <a:lnTo>
                        <a:pt x="247650" y="1133078"/>
                      </a:lnTo>
                      <a:lnTo>
                        <a:pt x="383381" y="692547"/>
                      </a:lnTo>
                      <a:lnTo>
                        <a:pt x="495300" y="1130697"/>
                      </a:lnTo>
                      <a:lnTo>
                        <a:pt x="747713" y="1125934"/>
                      </a:lnTo>
                      <a:lnTo>
                        <a:pt x="602456" y="518715"/>
                      </a:lnTo>
                      <a:lnTo>
                        <a:pt x="754856" y="518715"/>
                      </a:lnTo>
                      <a:cubicBezTo>
                        <a:pt x="766365" y="454818"/>
                        <a:pt x="712789" y="215106"/>
                        <a:pt x="671513" y="135334"/>
                      </a:cubicBezTo>
                      <a:cubicBezTo>
                        <a:pt x="635000" y="48418"/>
                        <a:pt x="569119" y="0"/>
                        <a:pt x="521494" y="25797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/>
                </a:p>
              </p:txBody>
            </p:sp>
          </p:grpSp>
        </p:grpSp>
        <p:cxnSp>
          <p:nvCxnSpPr>
            <p:cNvPr id="48" name="Gerade Verbindung mit Pfeil 47"/>
            <p:cNvCxnSpPr/>
            <p:nvPr/>
          </p:nvCxnSpPr>
          <p:spPr>
            <a:xfrm>
              <a:off x="3888399" y="4653136"/>
              <a:ext cx="2088232" cy="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mit Pfeil 48"/>
            <p:cNvCxnSpPr/>
            <p:nvPr/>
          </p:nvCxnSpPr>
          <p:spPr>
            <a:xfrm>
              <a:off x="2852729" y="4869160"/>
              <a:ext cx="46913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Grafik 49" descr="personengesellschaft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20783" y="4242906"/>
              <a:ext cx="1984713" cy="1058302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1928813" y="3071813"/>
            <a:ext cx="3260725" cy="2173287"/>
          </a:xfrm>
        </p:spPr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b="1" dirty="0" smtClean="0"/>
              <a:t>INSTITUTE FOR AUSTRIAN AND INTERNATIONAL TAX LAW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dirty="0" err="1" smtClean="0"/>
              <a:t>Althanstr</a:t>
            </a:r>
            <a:r>
              <a:rPr lang="de-DE" dirty="0" smtClean="0"/>
              <a:t>. 39–45, 1090 Vienna, Austria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b="1" dirty="0" smtClean="0"/>
              <a:t>DR. KASPER DZIURDŹ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dirty="0" smtClean="0"/>
              <a:t>T +43-1-313 36-5922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dirty="0" smtClean="0"/>
              <a:t>F +43-1-313 36-730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dirty="0" smtClean="0"/>
              <a:t>kasper.dziurdz@wu.ac.at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dirty="0" smtClean="0"/>
              <a:t>www.wu.ac.at/taxlaw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AT" dirty="0" smtClean="0"/>
          </a:p>
        </p:txBody>
      </p:sp>
      <p:sp>
        <p:nvSpPr>
          <p:cNvPr id="7171" name="Titel 5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81737" cy="1143000"/>
          </a:xfrm>
        </p:spPr>
        <p:txBody>
          <a:bodyPr/>
          <a:lstStyle/>
          <a:p>
            <a:r>
              <a:rPr lang="en-GB" dirty="0" smtClean="0"/>
              <a:t>Thank you for your attention!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svorlage_Englisch">
  <a:themeElements>
    <a:clrScheme name="WU Wien neu2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532481"/>
      </a:accent3>
      <a:accent4>
        <a:srgbClr val="457AA0"/>
      </a:accent4>
      <a:accent5>
        <a:srgbClr val="A991C0"/>
      </a:accent5>
      <a:accent6>
        <a:srgbClr val="7FCAE9"/>
      </a:accent6>
      <a:hlink>
        <a:srgbClr val="406288"/>
      </a:hlink>
      <a:folHlink>
        <a:srgbClr val="008FA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Präsentationsvorlage_Englisch</Template>
  <TotalTime>0</TotalTime>
  <Words>307</Words>
  <Application>Microsoft Office PowerPoint</Application>
  <PresentationFormat>Diavoorstelling (4:3)</PresentationFormat>
  <Paragraphs>60</Paragraphs>
  <Slides>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Präsentationsvorlage_Englisch</vt:lpstr>
      <vt:lpstr>Short-Term Assignments of Employees in International Tax Law</vt:lpstr>
      <vt:lpstr>Art. 15(2) OECD Model: 183-Day Rule</vt:lpstr>
      <vt:lpstr>Issues</vt:lpstr>
      <vt:lpstr>Object and Purpose</vt:lpstr>
      <vt:lpstr>Object and Purpose</vt:lpstr>
      <vt:lpstr>Meaning of „Not a Resident“</vt:lpstr>
      <vt:lpstr>Meaning of „Not a Resident“</vt:lpstr>
      <vt:lpstr>Thank you for your attention!</vt:lpstr>
    </vt:vector>
  </TitlesOfParts>
  <Company>WU 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Short-Term Assignments of Employees in International Tax Law</dc:title>
  <dc:creator>itservices</dc:creator>
  <cp:lastModifiedBy>Kristy</cp:lastModifiedBy>
  <cp:revision>44</cp:revision>
  <dcterms:created xsi:type="dcterms:W3CDTF">2013-05-15T11:49:41Z</dcterms:created>
  <dcterms:modified xsi:type="dcterms:W3CDTF">2013-05-24T06:57:44Z</dcterms:modified>
</cp:coreProperties>
</file>